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One message today: many employers hiring Eccles MBAs now run structured, competency-based interviews — and that changes how you should prepare. Not more polish; better evidence. Everything shown today lives at the playbook URL on screen, including the full retired question bank and an AI practice coach. Reading this deck solo? The notes on each slide carry the narration.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probes point deserves emphasis: candidates experience probing as skepticism and get defensive, when structurally it's the opposite — the interviewer is required to give you the chance to evidence your way up the scale. Reframe probes as the scoreboard telling you what it needs. On AI: be plain — preparation with AI is encouraged and modern; real-time assistance in a live interview is prohibited by most employers and torches the ethics gate. The line is simple: AI sharpens evidence before the room; only you carry it 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the conceptual loop: this isn't a separate 'interview skills' curriculum bolted onto the program — it's the program's own competency model showing up in hiring. A student who takes their mid-program self-assessment seriously has already done interview prep triage. Encourage them to bring AI-coach scores and story banks to coaching appointments; a coach with that data works at a different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End on the plan, not the theory. If students leave with one action: pick the target role and read its gatekeepers tonight — everything else in the system flows from that choice. Remind them the guide (Word doc) has the story-bank matrix and five worked weak/strong answer pairs, and that all of it is linked from the playbook.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Frame the shift as good news and mean it. In the old game, your outcome depended on which interviewer you drew. In the structured game the process is consistent — which means preparation compounds. The candidate who wins isn't the smoothest; it's the one who knows their track record cold. That is a preparable skill, and it's the one this session teaches.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Spend real time here — this slide is the whole game. Most prepared candidates plateau at 2: real stories, told vaguely. The 2-to-3 move is precision: say I, name the trade-off, land a number. The 3-to-4 move is depth: pick harder stories, show a method you've reused, show you lifted someone else. Ask the room: which of your stories currently score a 2? Those are the ones to rebuild first. Also mention: for MBA-model competencies, these map to the 1–10 developmental scale from their self-assessments — 3 equals Proficient.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transparency is deliberate — employers using the framework know students see the rubric and thresholds. Walk one example: Product Manager gates are Customer Focus and Stakeholder Management, both assessed twice. A student targeting PM should have their two best, most quantified stories on exactly those two competencies before anything else. The role explorer on the playbook lists gates for ten common MBA roles.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traps to call out. First: students treat the screen as a warm-up — it's scored, and a vague motivation answer starts them in a hole. Second: reusing one great story across stages. Interviewers submit written scorecards and compare notes in a debrief; the same story appearing three times reads as thin evidence. The story bank on the next slides exists to prevent exactly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Reflection beat is the differentiator — almost nobody does it unprompted, and it's literally written into the 4 anchor as 'a repeatable method.' Have students end every practice answer with one sentence: 'What I took from that, and where I've used it since, is…'. On the honesty line: don't soften it. The rubric rewards ownership and reflection, not scale — a modest true story with a clear lesson outscores an impressive fake that collapses under 'what did you do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prep guide (Word doc) has a fill-in matrix for this — story, competencies served, the number, the reflection line. Push the failure stories: Stage 4 runs on hard calls, and students systematically under-prepare them. A good exercise for a session: five minutes, everyone lists their raw material — most students discover they have 15+ candidate stories and have simply never organized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both aloud — the contrast lands better spoken. Point out the 2 is not a bad answer; it's the average answer, which is exactly the problem. Then note the 4 is only about 15 seconds longer. The upgrade isn't length, it's specificity. The prep guide has five of these weak/strong pairs, one per competency domain, for self-calibration.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Mock Interview Lifecycle is the headline: it runs students through all four stages with speech-to-text answers, stage-by-stage AI scoring on the real rubric, and the same gates and thresholds employers apply. Demo the AI coach live if presenting: open the playbook, filter to a role, hit 'Practice with AI' on one question, and show the generated prompt — including the line ordering the AI not to flatter you. Explain why retired questions are safe to practice: live interviews use different questions on the same competencies, so practicing the competency, not the sentence, is the entire method. That's also why memorizing these answers is useless and building evidence is not.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822960" y="914400"/>
            <a:ext cx="960120" cy="960120"/>
          </a:xfrm>
          <a:prstGeom prst="roundRect">
            <a:avLst>
              <a:gd name="adj" fmla="val 13333"/>
            </a:avLst>
          </a:prstGeom>
          <a:solidFill>
            <a:srgbClr val="CC0000"/>
          </a:solidFill>
          <a:ln/>
        </p:spPr>
      </p:sp>
      <p:sp>
        <p:nvSpPr>
          <p:cNvPr id="3" name="Text 1"/>
          <p:cNvSpPr/>
          <p:nvPr/>
        </p:nvSpPr>
        <p:spPr>
          <a:xfrm>
            <a:off x="822960" y="914400"/>
            <a:ext cx="960120" cy="960120"/>
          </a:xfrm>
          <a:prstGeom prst="rect">
            <a:avLst/>
          </a:prstGeom>
          <a:noFill/>
          <a:ln/>
        </p:spPr>
        <p:txBody>
          <a:bodyPr wrap="square" lIns="0" tIns="0" rIns="0" bIns="0" rtlCol="0" anchor="ctr"/>
          <a:lstStyle/>
          <a:p>
            <a:pPr algn="ctr" indent="0" marL="0">
              <a:buNone/>
            </a:pPr>
            <a:r>
              <a:rPr lang="en-US" sz="4000" b="1" dirty="0">
                <a:solidFill>
                  <a:srgbClr val="FFFFFF"/>
                </a:solidFill>
                <a:latin typeface="Cambria" pitchFamily="34" charset="0"/>
                <a:ea typeface="Cambria" pitchFamily="34" charset="-122"/>
                <a:cs typeface="Cambria" pitchFamily="34" charset="-120"/>
              </a:rPr>
              <a:t>U</a:t>
            </a:r>
            <a:endParaRPr lang="en-US" sz="4000" dirty="0"/>
          </a:p>
        </p:txBody>
      </p:sp>
      <p:sp>
        <p:nvSpPr>
          <p:cNvPr id="4" name="Text 2"/>
          <p:cNvSpPr/>
          <p:nvPr/>
        </p:nvSpPr>
        <p:spPr>
          <a:xfrm>
            <a:off x="868680" y="2148840"/>
            <a:ext cx="10058400" cy="365760"/>
          </a:xfrm>
          <a:prstGeom prst="rect">
            <a:avLst/>
          </a:prstGeom>
          <a:noFill/>
          <a:ln/>
        </p:spPr>
        <p:txBody>
          <a:bodyPr wrap="square" lIns="0" tIns="0" rIns="0" bIns="0" rtlCol="0" anchor="ctr"/>
          <a:lstStyle/>
          <a:p>
            <a:pPr indent="0" marL="0">
              <a:buNone/>
            </a:pPr>
            <a:r>
              <a:rPr lang="en-US" sz="1300" b="1" spc="200" kern="0" dirty="0">
                <a:solidFill>
                  <a:srgbClr val="E58A8A"/>
                </a:solidFill>
                <a:latin typeface="Calibri" pitchFamily="34" charset="0"/>
                <a:ea typeface="Calibri" pitchFamily="34" charset="-122"/>
                <a:cs typeface="Calibri" pitchFamily="34" charset="-120"/>
              </a:rPr>
              <a:t>FULL-TIME MBA PROGRAM · DAVID ECCLES SCHOOL OF BUSINESS</a:t>
            </a:r>
            <a:endParaRPr lang="en-US" sz="1300" dirty="0"/>
          </a:p>
        </p:txBody>
      </p:sp>
      <p:sp>
        <p:nvSpPr>
          <p:cNvPr id="5" name="Text 3"/>
          <p:cNvSpPr/>
          <p:nvPr/>
        </p:nvSpPr>
        <p:spPr>
          <a:xfrm>
            <a:off x="822960" y="2560320"/>
            <a:ext cx="10789920" cy="1737360"/>
          </a:xfrm>
          <a:prstGeom prst="rect">
            <a:avLst/>
          </a:prstGeom>
          <a:noFill/>
          <a:ln/>
        </p:spPr>
        <p:txBody>
          <a:bodyPr wrap="square" lIns="0" tIns="0" rIns="0" bIns="0" rtlCol="0" anchor="ctr"/>
          <a:lstStyle/>
          <a:p>
            <a:pPr indent="0" marL="0">
              <a:buNone/>
            </a:pPr>
            <a:r>
              <a:rPr lang="en-US" sz="5000" b="1" dirty="0">
                <a:solidFill>
                  <a:srgbClr val="FFFFFF"/>
                </a:solidFill>
                <a:latin typeface="Cambria" pitchFamily="34" charset="0"/>
                <a:ea typeface="Cambria" pitchFamily="34" charset="-122"/>
                <a:cs typeface="Cambria" pitchFamily="34" charset="-120"/>
              </a:rPr>
              <a:t>Prepare Evidence,</a:t>
            </a:r>
            <a:endParaRPr lang="en-US" sz="5000" dirty="0"/>
          </a:p>
          <a:p>
            <a:pPr indent="0" marL="0">
              <a:buNone/>
            </a:pPr>
            <a:r>
              <a:rPr lang="en-US" sz="5000" b="1" dirty="0">
                <a:solidFill>
                  <a:srgbClr val="FFFFFF"/>
                </a:solidFill>
                <a:latin typeface="Cambria" pitchFamily="34" charset="0"/>
                <a:ea typeface="Cambria" pitchFamily="34" charset="-122"/>
                <a:cs typeface="Cambria" pitchFamily="34" charset="-120"/>
              </a:rPr>
              <a:t>Not Answers</a:t>
            </a:r>
            <a:endParaRPr lang="en-US" sz="5000" dirty="0"/>
          </a:p>
        </p:txBody>
      </p:sp>
      <p:sp>
        <p:nvSpPr>
          <p:cNvPr id="6" name="Text 4"/>
          <p:cNvSpPr/>
          <p:nvPr/>
        </p:nvSpPr>
        <p:spPr>
          <a:xfrm>
            <a:off x="868680" y="4389120"/>
            <a:ext cx="9875520" cy="548640"/>
          </a:xfrm>
          <a:prstGeom prst="rect">
            <a:avLst/>
          </a:prstGeom>
          <a:noFill/>
          <a:ln/>
        </p:spPr>
        <p:txBody>
          <a:bodyPr wrap="square" lIns="0" tIns="0" rIns="0" bIns="0" rtlCol="0" anchor="ctr"/>
          <a:lstStyle/>
          <a:p>
            <a:pPr indent="0" marL="0">
              <a:buNone/>
            </a:pPr>
            <a:r>
              <a:rPr lang="en-US" sz="2100" dirty="0">
                <a:solidFill>
                  <a:srgbClr val="E2E6E6"/>
                </a:solidFill>
                <a:latin typeface="Cambria" pitchFamily="34" charset="0"/>
                <a:ea typeface="Cambria" pitchFamily="34" charset="-122"/>
                <a:cs typeface="Cambria" pitchFamily="34" charset="-120"/>
              </a:rPr>
              <a:t>How structured interviews score you — and how to practice for them</a:t>
            </a:r>
            <a:endParaRPr lang="en-US" sz="2100" dirty="0"/>
          </a:p>
        </p:txBody>
      </p:sp>
      <p:sp>
        <p:nvSpPr>
          <p:cNvPr id="7" name="Text 5"/>
          <p:cNvSpPr/>
          <p:nvPr/>
        </p:nvSpPr>
        <p:spPr>
          <a:xfrm>
            <a:off x="868680" y="5212080"/>
            <a:ext cx="10241280" cy="457200"/>
          </a:xfrm>
          <a:prstGeom prst="rect">
            <a:avLst/>
          </a:prstGeom>
          <a:noFill/>
          <a:ln/>
        </p:spPr>
        <p:txBody>
          <a:bodyPr wrap="square" lIns="0" tIns="0" rIns="0" bIns="0" rtlCol="0" anchor="ctr"/>
          <a:lstStyle/>
          <a:p>
            <a:pPr indent="0" marL="0">
              <a:buNone/>
            </a:pPr>
            <a:r>
              <a:rPr lang="en-US" sz="1300" dirty="0">
                <a:solidFill>
                  <a:srgbClr val="C9C9C9"/>
                </a:solidFill>
                <a:latin typeface="Calibri" pitchFamily="34" charset="0"/>
                <a:ea typeface="Calibri" pitchFamily="34" charset="-122"/>
                <a:cs typeface="Calibri" pitchFamily="34" charset="-120"/>
              </a:rPr>
              <a:t>Playbook · role explorer · retired question bank · AI coach:  coryjburk.github.io/competency-interview/student_playbook.html</a:t>
            </a:r>
            <a:endParaRPr lang="en-US" sz="1300" dirty="0"/>
          </a:p>
        </p:txBody>
      </p:sp>
      <p:sp>
        <p:nvSpPr>
          <p:cNvPr id="8" name="Text 6"/>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9A9A9A"/>
                </a:solidFill>
                <a:latin typeface="Calibri" pitchFamily="34" charset="0"/>
                <a:ea typeface="Calibri" pitchFamily="34" charset="-122"/>
                <a:cs typeface="Calibri" pitchFamily="34" charset="-120"/>
              </a:rPr>
              <a:t>Prepare Evidence, Not Answers · Eccles MBA Interview Prep · 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Interview day: probes are gifts</a:t>
            </a:r>
            <a:endParaRPr lang="en-US" sz="3100" dirty="0"/>
          </a:p>
        </p:txBody>
      </p:sp>
      <p:sp>
        <p:nvSpPr>
          <p:cNvPr id="4" name="Text 2"/>
          <p:cNvSpPr/>
          <p:nvPr/>
        </p:nvSpPr>
        <p:spPr>
          <a:xfrm>
            <a:off x="548640" y="1463040"/>
            <a:ext cx="10972800" cy="4389120"/>
          </a:xfrm>
          <a:prstGeom prst="rect">
            <a:avLst/>
          </a:prstGeom>
          <a:noFill/>
          <a:ln/>
        </p:spPr>
        <p:txBody>
          <a:bodyPr wrap="square" lIns="0" tIns="0" rIns="0" bIns="0" rtlCol="0" anchor="ctr"/>
          <a:lstStyle/>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“What was your specific role?” is the interviewer offering you a path to a higher score. Answer precisely, without defensiveness.</a:t>
            </a:r>
            <a:endParaRPr lang="en-US" sz="1500" dirty="0"/>
          </a:p>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No example? Say so and offer the nearest real one: “I haven't led a pricing decision — closest is a scoping call on X. Useful?” Honesty is a signal; improvisation is a 1.</a:t>
            </a:r>
            <a:endParaRPr lang="en-US" sz="1500" dirty="0"/>
          </a:p>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Rehearse your numbers so they arrive naturally — two or three figures per story.</a:t>
            </a:r>
            <a:endParaRPr lang="en-US" sz="1500" dirty="0"/>
          </a:p>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Situational questions score reasoning: name assumptions, first steps, and the trade-off you're accepting, out loud.</a:t>
            </a:r>
            <a:endParaRPr lang="en-US" sz="1500" dirty="0"/>
          </a:p>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Your question time is evidence too — specific questions about the first six months demonstrate Strategic Alignment.</a:t>
            </a:r>
            <a:endParaRPr lang="en-US" sz="1500" dirty="0"/>
          </a:p>
          <a:p>
            <a:pPr marL="342900" indent="-342900">
              <a:spcAft>
                <a:spcPts val="1400"/>
              </a:spcAft>
              <a:buSzPct val="100000"/>
              <a:buChar char="•"/>
            </a:pPr>
            <a:r>
              <a:rPr lang="en-US" sz="1500" dirty="0">
                <a:solidFill>
                  <a:srgbClr val="262626"/>
                </a:solidFill>
                <a:latin typeface="Calibri" pitchFamily="34" charset="0"/>
                <a:ea typeface="Calibri" pitchFamily="34" charset="-122"/>
                <a:cs typeface="Calibri" pitchFamily="34" charset="-120"/>
              </a:rPr>
              <a:t>AI use: prep with it freely; never live in the room. That line is an integrity gate, and integrity is literally a scored competency.</a:t>
            </a:r>
            <a:endParaRPr lang="en-US" sz="1500" dirty="0"/>
          </a:p>
        </p:txBody>
      </p:sp>
      <p:sp>
        <p:nvSpPr>
          <p:cNvPr id="5" name="Text 3"/>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This is your competency model — use both ends</a:t>
            </a:r>
            <a:endParaRPr lang="en-US" sz="3100" dirty="0"/>
          </a:p>
        </p:txBody>
      </p:sp>
      <p:sp>
        <p:nvSpPr>
          <p:cNvPr id="4" name="Shape 2"/>
          <p:cNvSpPr/>
          <p:nvPr/>
        </p:nvSpPr>
        <p:spPr>
          <a:xfrm>
            <a:off x="548640" y="1737360"/>
            <a:ext cx="2615184" cy="2377440"/>
          </a:xfrm>
          <a:prstGeom prst="roundRect">
            <a:avLst>
              <a:gd name="adj" fmla="val 3077"/>
            </a:avLst>
          </a:prstGeom>
          <a:solidFill>
            <a:srgbClr val="FFFFFF"/>
          </a:solidFill>
          <a:ln w="9525">
            <a:solidFill>
              <a:srgbClr val="E2E6E6"/>
            </a:solidFill>
            <a:prstDash val="solid"/>
          </a:ln>
        </p:spPr>
      </p:sp>
      <p:sp>
        <p:nvSpPr>
          <p:cNvPr id="5" name="Text 3"/>
          <p:cNvSpPr/>
          <p:nvPr/>
        </p:nvSpPr>
        <p:spPr>
          <a:xfrm>
            <a:off x="749808" y="1920240"/>
            <a:ext cx="2212848" cy="411480"/>
          </a:xfrm>
          <a:prstGeom prst="rect">
            <a:avLst/>
          </a:prstGeom>
          <a:noFill/>
          <a:ln/>
        </p:spPr>
        <p:txBody>
          <a:bodyPr wrap="square" lIns="0" tIns="0" rIns="0" bIns="0" rtlCol="0" anchor="ctr"/>
          <a:lstStyle/>
          <a:p>
            <a:pPr indent="0" marL="0">
              <a:buNone/>
            </a:pPr>
            <a:r>
              <a:rPr lang="en-US" sz="1500" b="1" dirty="0">
                <a:solidFill>
                  <a:srgbClr val="890000"/>
                </a:solidFill>
                <a:latin typeface="Cambria" pitchFamily="34" charset="0"/>
                <a:ea typeface="Cambria" pitchFamily="34" charset="-122"/>
                <a:cs typeface="Cambria" pitchFamily="34" charset="-120"/>
              </a:rPr>
              <a:t>Self-assess</a:t>
            </a:r>
            <a:endParaRPr lang="en-US" sz="1500" dirty="0"/>
          </a:p>
        </p:txBody>
      </p:sp>
      <p:sp>
        <p:nvSpPr>
          <p:cNvPr id="6" name="Text 4"/>
          <p:cNvSpPr/>
          <p:nvPr/>
        </p:nvSpPr>
        <p:spPr>
          <a:xfrm>
            <a:off x="749808" y="2423160"/>
            <a:ext cx="2212848" cy="155448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Your orientation and mid-program self-assessments score the same 22 competencies</a:t>
            </a:r>
            <a:endParaRPr lang="en-US" sz="1200" dirty="0"/>
          </a:p>
        </p:txBody>
      </p:sp>
      <p:sp>
        <p:nvSpPr>
          <p:cNvPr id="7" name="Text 5"/>
          <p:cNvSpPr/>
          <p:nvPr/>
        </p:nvSpPr>
        <p:spPr>
          <a:xfrm>
            <a:off x="3108960" y="256032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8" name="Shape 6"/>
          <p:cNvSpPr/>
          <p:nvPr/>
        </p:nvSpPr>
        <p:spPr>
          <a:xfrm>
            <a:off x="3419856" y="1737360"/>
            <a:ext cx="2615184" cy="2377440"/>
          </a:xfrm>
          <a:prstGeom prst="roundRect">
            <a:avLst>
              <a:gd name="adj" fmla="val 3077"/>
            </a:avLst>
          </a:prstGeom>
          <a:solidFill>
            <a:srgbClr val="F7F3F3"/>
          </a:solidFill>
          <a:ln w="9525">
            <a:solidFill>
              <a:srgbClr val="E2E6E6"/>
            </a:solidFill>
            <a:prstDash val="solid"/>
          </a:ln>
        </p:spPr>
      </p:sp>
      <p:sp>
        <p:nvSpPr>
          <p:cNvPr id="9" name="Text 7"/>
          <p:cNvSpPr/>
          <p:nvPr/>
        </p:nvSpPr>
        <p:spPr>
          <a:xfrm>
            <a:off x="3621024" y="1920240"/>
            <a:ext cx="2212848" cy="411480"/>
          </a:xfrm>
          <a:prstGeom prst="rect">
            <a:avLst/>
          </a:prstGeom>
          <a:noFill/>
          <a:ln/>
        </p:spPr>
        <p:txBody>
          <a:bodyPr wrap="square" lIns="0" tIns="0" rIns="0" bIns="0" rtlCol="0" anchor="ctr"/>
          <a:lstStyle/>
          <a:p>
            <a:pPr indent="0" marL="0">
              <a:buNone/>
            </a:pPr>
            <a:r>
              <a:rPr lang="en-US" sz="1500" b="1" dirty="0">
                <a:solidFill>
                  <a:srgbClr val="890000"/>
                </a:solidFill>
                <a:latin typeface="Cambria" pitchFamily="34" charset="0"/>
                <a:ea typeface="Cambria" pitchFamily="34" charset="-122"/>
                <a:cs typeface="Cambria" pitchFamily="34" charset="-120"/>
              </a:rPr>
              <a:t>Spot gaps</a:t>
            </a:r>
            <a:endParaRPr lang="en-US" sz="1500" dirty="0"/>
          </a:p>
        </p:txBody>
      </p:sp>
      <p:sp>
        <p:nvSpPr>
          <p:cNvPr id="10" name="Text 8"/>
          <p:cNvSpPr/>
          <p:nvPr/>
        </p:nvSpPr>
        <p:spPr>
          <a:xfrm>
            <a:off x="3621024" y="2423160"/>
            <a:ext cx="2212848" cy="155448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Weakest competencies = weakest interview evidence = the stories to build next</a:t>
            </a:r>
            <a:endParaRPr lang="en-US" sz="1200" dirty="0"/>
          </a:p>
        </p:txBody>
      </p:sp>
      <p:sp>
        <p:nvSpPr>
          <p:cNvPr id="11" name="Text 9"/>
          <p:cNvSpPr/>
          <p:nvPr/>
        </p:nvSpPr>
        <p:spPr>
          <a:xfrm>
            <a:off x="5980176" y="256032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12" name="Shape 10"/>
          <p:cNvSpPr/>
          <p:nvPr/>
        </p:nvSpPr>
        <p:spPr>
          <a:xfrm>
            <a:off x="6291072" y="1737360"/>
            <a:ext cx="2615184" cy="2377440"/>
          </a:xfrm>
          <a:prstGeom prst="roundRect">
            <a:avLst>
              <a:gd name="adj" fmla="val 3077"/>
            </a:avLst>
          </a:prstGeom>
          <a:solidFill>
            <a:srgbClr val="FFFFFF"/>
          </a:solidFill>
          <a:ln w="9525">
            <a:solidFill>
              <a:srgbClr val="E2E6E6"/>
            </a:solidFill>
            <a:prstDash val="solid"/>
          </a:ln>
        </p:spPr>
      </p:sp>
      <p:sp>
        <p:nvSpPr>
          <p:cNvPr id="13" name="Text 11"/>
          <p:cNvSpPr/>
          <p:nvPr/>
        </p:nvSpPr>
        <p:spPr>
          <a:xfrm>
            <a:off x="6492240" y="1920240"/>
            <a:ext cx="2212848" cy="411480"/>
          </a:xfrm>
          <a:prstGeom prst="rect">
            <a:avLst/>
          </a:prstGeom>
          <a:noFill/>
          <a:ln/>
        </p:spPr>
        <p:txBody>
          <a:bodyPr wrap="square" lIns="0" tIns="0" rIns="0" bIns="0" rtlCol="0" anchor="ctr"/>
          <a:lstStyle/>
          <a:p>
            <a:pPr indent="0" marL="0">
              <a:buNone/>
            </a:pPr>
            <a:r>
              <a:rPr lang="en-US" sz="1500" b="1" dirty="0">
                <a:solidFill>
                  <a:srgbClr val="890000"/>
                </a:solidFill>
                <a:latin typeface="Cambria" pitchFamily="34" charset="0"/>
                <a:ea typeface="Cambria" pitchFamily="34" charset="-122"/>
                <a:cs typeface="Cambria" pitchFamily="34" charset="-120"/>
              </a:rPr>
              <a:t>Build &amp; practice</a:t>
            </a:r>
            <a:endParaRPr lang="en-US" sz="1500" dirty="0"/>
          </a:p>
        </p:txBody>
      </p:sp>
      <p:sp>
        <p:nvSpPr>
          <p:cNvPr id="14" name="Text 12"/>
          <p:cNvSpPr/>
          <p:nvPr/>
        </p:nvSpPr>
        <p:spPr>
          <a:xfrm>
            <a:off x="6492240" y="2423160"/>
            <a:ext cx="2212848" cy="155448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Story bank + retired questions + AI coach + peer mocks</a:t>
            </a:r>
            <a:endParaRPr lang="en-US" sz="1200" dirty="0"/>
          </a:p>
        </p:txBody>
      </p:sp>
      <p:sp>
        <p:nvSpPr>
          <p:cNvPr id="15" name="Text 13"/>
          <p:cNvSpPr/>
          <p:nvPr/>
        </p:nvSpPr>
        <p:spPr>
          <a:xfrm>
            <a:off x="8851392" y="256032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16" name="Shape 14"/>
          <p:cNvSpPr/>
          <p:nvPr/>
        </p:nvSpPr>
        <p:spPr>
          <a:xfrm>
            <a:off x="9162288" y="1737360"/>
            <a:ext cx="2615184" cy="2377440"/>
          </a:xfrm>
          <a:prstGeom prst="roundRect">
            <a:avLst>
              <a:gd name="adj" fmla="val 3077"/>
            </a:avLst>
          </a:prstGeom>
          <a:solidFill>
            <a:srgbClr val="F7F3F3"/>
          </a:solidFill>
          <a:ln w="9525">
            <a:solidFill>
              <a:srgbClr val="E2E6E6"/>
            </a:solidFill>
            <a:prstDash val="solid"/>
          </a:ln>
        </p:spPr>
      </p:sp>
      <p:sp>
        <p:nvSpPr>
          <p:cNvPr id="17" name="Text 15"/>
          <p:cNvSpPr/>
          <p:nvPr/>
        </p:nvSpPr>
        <p:spPr>
          <a:xfrm>
            <a:off x="9363456" y="1920240"/>
            <a:ext cx="2212848" cy="411480"/>
          </a:xfrm>
          <a:prstGeom prst="rect">
            <a:avLst/>
          </a:prstGeom>
          <a:noFill/>
          <a:ln/>
        </p:spPr>
        <p:txBody>
          <a:bodyPr wrap="square" lIns="0" tIns="0" rIns="0" bIns="0" rtlCol="0" anchor="ctr"/>
          <a:lstStyle/>
          <a:p>
            <a:pPr indent="0" marL="0">
              <a:buNone/>
            </a:pPr>
            <a:r>
              <a:rPr lang="en-US" sz="1500" b="1" dirty="0">
                <a:solidFill>
                  <a:srgbClr val="890000"/>
                </a:solidFill>
                <a:latin typeface="Cambria" pitchFamily="34" charset="0"/>
                <a:ea typeface="Cambria" pitchFamily="34" charset="-122"/>
                <a:cs typeface="Cambria" pitchFamily="34" charset="-120"/>
              </a:rPr>
              <a:t>Interview</a:t>
            </a:r>
            <a:endParaRPr lang="en-US" sz="1500" dirty="0"/>
          </a:p>
        </p:txBody>
      </p:sp>
      <p:sp>
        <p:nvSpPr>
          <p:cNvPr id="18" name="Text 16"/>
          <p:cNvSpPr/>
          <p:nvPr/>
        </p:nvSpPr>
        <p:spPr>
          <a:xfrm>
            <a:off x="9363456" y="2423160"/>
            <a:ext cx="2212848" cy="155448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Employers score the same competencies on the same rubric</a:t>
            </a:r>
            <a:endParaRPr lang="en-US" sz="1200" dirty="0"/>
          </a:p>
        </p:txBody>
      </p:sp>
      <p:sp>
        <p:nvSpPr>
          <p:cNvPr id="19" name="Text 17"/>
          <p:cNvSpPr/>
          <p:nvPr/>
        </p:nvSpPr>
        <p:spPr>
          <a:xfrm>
            <a:off x="548640" y="4572000"/>
            <a:ext cx="11064240" cy="640080"/>
          </a:xfrm>
          <a:prstGeom prst="rect">
            <a:avLst/>
          </a:prstGeom>
          <a:noFill/>
          <a:ln/>
        </p:spPr>
        <p:txBody>
          <a:bodyPr wrap="square" lIns="0" tIns="0" rIns="0" bIns="0" rtlCol="0" anchor="ctr"/>
          <a:lstStyle/>
          <a:p>
            <a:pPr indent="0" marL="0">
              <a:buNone/>
            </a:pPr>
            <a:r>
              <a:rPr lang="en-US" sz="1500" b="1" dirty="0">
                <a:solidFill>
                  <a:srgbClr val="1A1A1A"/>
                </a:solidFill>
                <a:latin typeface="Calibri" pitchFamily="34" charset="0"/>
                <a:ea typeface="Calibri" pitchFamily="34" charset="-122"/>
                <a:cs typeface="Calibri" pitchFamily="34" charset="-120"/>
              </a:rPr>
              <a:t>Interview preparation and competency development are the same activity, viewed from two ends. Your career coach can see both — bring your practice scores.</a:t>
            </a:r>
            <a:endParaRPr lang="en-US" sz="1500" dirty="0"/>
          </a:p>
        </p:txBody>
      </p:sp>
      <p:sp>
        <p:nvSpPr>
          <p:cNvPr id="20" name="Text 18"/>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822960" y="1097280"/>
            <a:ext cx="10515600" cy="822960"/>
          </a:xfrm>
          <a:prstGeom prst="rect">
            <a:avLst/>
          </a:prstGeom>
          <a:noFill/>
          <a:ln/>
        </p:spPr>
        <p:txBody>
          <a:bodyPr wrap="square" lIns="0" tIns="0" rIns="0" bIns="0"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Your prep plan, in one slide.</a:t>
            </a:r>
            <a:endParaRPr lang="en-US" sz="4000" dirty="0"/>
          </a:p>
        </p:txBody>
      </p:sp>
      <p:sp>
        <p:nvSpPr>
          <p:cNvPr id="3" name="Text 1"/>
          <p:cNvSpPr/>
          <p:nvPr/>
        </p:nvSpPr>
        <p:spPr>
          <a:xfrm>
            <a:off x="868680" y="2194560"/>
            <a:ext cx="2103120" cy="457200"/>
          </a:xfrm>
          <a:prstGeom prst="rect">
            <a:avLst/>
          </a:prstGeom>
          <a:noFill/>
          <a:ln/>
        </p:spPr>
        <p:txBody>
          <a:bodyPr wrap="square" lIns="0" tIns="0" rIns="0" bIns="0" rtlCol="0" anchor="ctr"/>
          <a:lstStyle/>
          <a:p>
            <a:pPr indent="0" marL="0">
              <a:buNone/>
            </a:pPr>
            <a:r>
              <a:rPr lang="en-US" sz="1500" b="1" dirty="0">
                <a:solidFill>
                  <a:srgbClr val="E58A8A"/>
                </a:solidFill>
                <a:latin typeface="Cambria" pitchFamily="34" charset="0"/>
                <a:ea typeface="Cambria" pitchFamily="34" charset="-122"/>
                <a:cs typeface="Cambria" pitchFamily="34" charset="-120"/>
              </a:rPr>
              <a:t>This week</a:t>
            </a:r>
            <a:endParaRPr lang="en-US" sz="1500" dirty="0"/>
          </a:p>
        </p:txBody>
      </p:sp>
      <p:sp>
        <p:nvSpPr>
          <p:cNvPr id="4" name="Text 2"/>
          <p:cNvSpPr/>
          <p:nvPr/>
        </p:nvSpPr>
        <p:spPr>
          <a:xfrm>
            <a:off x="3108960" y="2194560"/>
            <a:ext cx="8229600" cy="457200"/>
          </a:xfrm>
          <a:prstGeom prst="rect">
            <a:avLst/>
          </a:prstGeom>
          <a:noFill/>
          <a:ln/>
        </p:spPr>
        <p:txBody>
          <a:bodyPr wrap="square" lIns="0" tIns="0" rIns="0" bIns="0" rtlCol="0" anchor="ctr"/>
          <a:lstStyle/>
          <a:p>
            <a:pPr indent="0" marL="0">
              <a:buNone/>
            </a:pPr>
            <a:r>
              <a:rPr lang="en-US" sz="1450" dirty="0">
                <a:solidFill>
                  <a:srgbClr val="E2E6E6"/>
                </a:solidFill>
                <a:latin typeface="Calibri" pitchFamily="34" charset="0"/>
                <a:ea typeface="Calibri" pitchFamily="34" charset="-122"/>
                <a:cs typeface="Calibri" pitchFamily="34" charset="-120"/>
              </a:rPr>
              <a:t>Pick your target role · read its map in the role explorer · note the gatekeepers</a:t>
            </a:r>
            <a:endParaRPr lang="en-US" sz="1450" dirty="0"/>
          </a:p>
        </p:txBody>
      </p:sp>
      <p:sp>
        <p:nvSpPr>
          <p:cNvPr id="5" name="Text 3"/>
          <p:cNvSpPr/>
          <p:nvPr/>
        </p:nvSpPr>
        <p:spPr>
          <a:xfrm>
            <a:off x="868680" y="2761488"/>
            <a:ext cx="2103120" cy="457200"/>
          </a:xfrm>
          <a:prstGeom prst="rect">
            <a:avLst/>
          </a:prstGeom>
          <a:noFill/>
          <a:ln/>
        </p:spPr>
        <p:txBody>
          <a:bodyPr wrap="square" lIns="0" tIns="0" rIns="0" bIns="0" rtlCol="0" anchor="ctr"/>
          <a:lstStyle/>
          <a:p>
            <a:pPr indent="0" marL="0">
              <a:buNone/>
            </a:pPr>
            <a:r>
              <a:rPr lang="en-US" sz="1500" b="1" dirty="0">
                <a:solidFill>
                  <a:srgbClr val="E58A8A"/>
                </a:solidFill>
                <a:latin typeface="Cambria" pitchFamily="34" charset="0"/>
                <a:ea typeface="Cambria" pitchFamily="34" charset="-122"/>
                <a:cs typeface="Cambria" pitchFamily="34" charset="-120"/>
              </a:rPr>
              <a:t>Next 2 weeks</a:t>
            </a:r>
            <a:endParaRPr lang="en-US" sz="1500" dirty="0"/>
          </a:p>
        </p:txBody>
      </p:sp>
      <p:sp>
        <p:nvSpPr>
          <p:cNvPr id="6" name="Text 4"/>
          <p:cNvSpPr/>
          <p:nvPr/>
        </p:nvSpPr>
        <p:spPr>
          <a:xfrm>
            <a:off x="3108960" y="2761488"/>
            <a:ext cx="8229600" cy="457200"/>
          </a:xfrm>
          <a:prstGeom prst="rect">
            <a:avLst/>
          </a:prstGeom>
          <a:noFill/>
          <a:ln/>
        </p:spPr>
        <p:txBody>
          <a:bodyPr wrap="square" lIns="0" tIns="0" rIns="0" bIns="0" rtlCol="0" anchor="ctr"/>
          <a:lstStyle/>
          <a:p>
            <a:pPr indent="0" marL="0">
              <a:buNone/>
            </a:pPr>
            <a:r>
              <a:rPr lang="en-US" sz="1450" dirty="0">
                <a:solidFill>
                  <a:srgbClr val="E2E6E6"/>
                </a:solidFill>
                <a:latin typeface="Calibri" pitchFamily="34" charset="0"/>
                <a:ea typeface="Calibri" pitchFamily="34" charset="-122"/>
                <a:cs typeface="Calibri" pitchFamily="34" charset="-120"/>
              </a:rPr>
              <a:t>Build the 8–10 story bank · one number and one reflection line per story</a:t>
            </a:r>
            <a:endParaRPr lang="en-US" sz="1450" dirty="0"/>
          </a:p>
        </p:txBody>
      </p:sp>
      <p:sp>
        <p:nvSpPr>
          <p:cNvPr id="7" name="Text 5"/>
          <p:cNvSpPr/>
          <p:nvPr/>
        </p:nvSpPr>
        <p:spPr>
          <a:xfrm>
            <a:off x="868680" y="3328416"/>
            <a:ext cx="2103120" cy="457200"/>
          </a:xfrm>
          <a:prstGeom prst="rect">
            <a:avLst/>
          </a:prstGeom>
          <a:noFill/>
          <a:ln/>
        </p:spPr>
        <p:txBody>
          <a:bodyPr wrap="square" lIns="0" tIns="0" rIns="0" bIns="0" rtlCol="0" anchor="ctr"/>
          <a:lstStyle/>
          <a:p>
            <a:pPr indent="0" marL="0">
              <a:buNone/>
            </a:pPr>
            <a:r>
              <a:rPr lang="en-US" sz="1500" b="1" dirty="0">
                <a:solidFill>
                  <a:srgbClr val="E58A8A"/>
                </a:solidFill>
                <a:latin typeface="Cambria" pitchFamily="34" charset="0"/>
                <a:ea typeface="Cambria" pitchFamily="34" charset="-122"/>
                <a:cs typeface="Cambria" pitchFamily="34" charset="-120"/>
              </a:rPr>
              <a:t>Ongoing</a:t>
            </a:r>
            <a:endParaRPr lang="en-US" sz="1500" dirty="0"/>
          </a:p>
        </p:txBody>
      </p:sp>
      <p:sp>
        <p:nvSpPr>
          <p:cNvPr id="8" name="Text 6"/>
          <p:cNvSpPr/>
          <p:nvPr/>
        </p:nvSpPr>
        <p:spPr>
          <a:xfrm>
            <a:off x="3108960" y="3328416"/>
            <a:ext cx="8229600" cy="457200"/>
          </a:xfrm>
          <a:prstGeom prst="rect">
            <a:avLst/>
          </a:prstGeom>
          <a:noFill/>
          <a:ln/>
        </p:spPr>
        <p:txBody>
          <a:bodyPr wrap="square" lIns="0" tIns="0" rIns="0" bIns="0" rtlCol="0" anchor="ctr"/>
          <a:lstStyle/>
          <a:p>
            <a:pPr indent="0" marL="0">
              <a:buNone/>
            </a:pPr>
            <a:r>
              <a:rPr lang="en-US" sz="1450" dirty="0">
                <a:solidFill>
                  <a:srgbClr val="E2E6E6"/>
                </a:solidFill>
                <a:latin typeface="Calibri" pitchFamily="34" charset="0"/>
                <a:ea typeface="Calibri" pitchFamily="34" charset="-122"/>
                <a:cs typeface="Calibri" pitchFamily="34" charset="-120"/>
              </a:rPr>
              <a:t>Retired bank + AI coach · full Mock Interview Lifecycle runs · peer mocks · re-run to a 4</a:t>
            </a:r>
            <a:endParaRPr lang="en-US" sz="1450" dirty="0"/>
          </a:p>
        </p:txBody>
      </p:sp>
      <p:sp>
        <p:nvSpPr>
          <p:cNvPr id="9" name="Text 7"/>
          <p:cNvSpPr/>
          <p:nvPr/>
        </p:nvSpPr>
        <p:spPr>
          <a:xfrm>
            <a:off x="868680" y="3895344"/>
            <a:ext cx="2103120" cy="457200"/>
          </a:xfrm>
          <a:prstGeom prst="rect">
            <a:avLst/>
          </a:prstGeom>
          <a:noFill/>
          <a:ln/>
        </p:spPr>
        <p:txBody>
          <a:bodyPr wrap="square" lIns="0" tIns="0" rIns="0" bIns="0" rtlCol="0" anchor="ctr"/>
          <a:lstStyle/>
          <a:p>
            <a:pPr indent="0" marL="0">
              <a:buNone/>
            </a:pPr>
            <a:r>
              <a:rPr lang="en-US" sz="1500" b="1" dirty="0">
                <a:solidFill>
                  <a:srgbClr val="E58A8A"/>
                </a:solidFill>
                <a:latin typeface="Cambria" pitchFamily="34" charset="0"/>
                <a:ea typeface="Cambria" pitchFamily="34" charset="-122"/>
                <a:cs typeface="Cambria" pitchFamily="34" charset="-120"/>
              </a:rPr>
              <a:t>Before interviews</a:t>
            </a:r>
            <a:endParaRPr lang="en-US" sz="1500" dirty="0"/>
          </a:p>
        </p:txBody>
      </p:sp>
      <p:sp>
        <p:nvSpPr>
          <p:cNvPr id="10" name="Text 8"/>
          <p:cNvSpPr/>
          <p:nvPr/>
        </p:nvSpPr>
        <p:spPr>
          <a:xfrm>
            <a:off x="3108960" y="3895344"/>
            <a:ext cx="8229600" cy="457200"/>
          </a:xfrm>
          <a:prstGeom prst="rect">
            <a:avLst/>
          </a:prstGeom>
          <a:noFill/>
          <a:ln/>
        </p:spPr>
        <p:txBody>
          <a:bodyPr wrap="square" lIns="0" tIns="0" rIns="0" bIns="0" rtlCol="0" anchor="ctr"/>
          <a:lstStyle/>
          <a:p>
            <a:pPr indent="0" marL="0">
              <a:buNone/>
            </a:pPr>
            <a:r>
              <a:rPr lang="en-US" sz="1450" dirty="0">
                <a:solidFill>
                  <a:srgbClr val="E2E6E6"/>
                </a:solidFill>
                <a:latin typeface="Calibri" pitchFamily="34" charset="0"/>
                <a:ea typeface="Calibri" pitchFamily="34" charset="-122"/>
                <a:cs typeface="Calibri" pitchFamily="34" charset="-120"/>
              </a:rPr>
              <a:t>Deepest evidence on the gates · different stories per stage · rehearse your numbers</a:t>
            </a:r>
            <a:endParaRPr lang="en-US" sz="1450" dirty="0"/>
          </a:p>
        </p:txBody>
      </p:sp>
      <p:sp>
        <p:nvSpPr>
          <p:cNvPr id="11" name="Text 9"/>
          <p:cNvSpPr/>
          <p:nvPr/>
        </p:nvSpPr>
        <p:spPr>
          <a:xfrm>
            <a:off x="868680" y="4846320"/>
            <a:ext cx="10058400" cy="731520"/>
          </a:xfrm>
          <a:prstGeom prst="rect">
            <a:avLst/>
          </a:prstGeom>
          <a:noFill/>
          <a:ln/>
        </p:spPr>
        <p:txBody>
          <a:bodyPr wrap="square" lIns="0" tIns="0" rIns="0" bIns="0" rtlCol="0" anchor="ctr"/>
          <a:lstStyle/>
          <a:p>
            <a:pPr indent="0" marL="0">
              <a:buNone/>
            </a:pPr>
            <a:r>
              <a:rPr lang="en-US" sz="1400" dirty="0">
                <a:solidFill>
                  <a:srgbClr val="C9C9C9"/>
                </a:solidFill>
                <a:latin typeface="Calibri" pitchFamily="34" charset="0"/>
                <a:ea typeface="Calibri" pitchFamily="34" charset="-122"/>
                <a:cs typeface="Calibri" pitchFamily="34" charset="-120"/>
              </a:rPr>
              <a:t>Playbook · role explorer · retired question bank · AI coach</a:t>
            </a:r>
            <a:endParaRPr lang="en-US" sz="1400" dirty="0"/>
          </a:p>
          <a:p>
            <a:pPr indent="0" marL="0">
              <a:buNone/>
            </a:pPr>
            <a:r>
              <a:rPr lang="en-US" sz="1400" dirty="0">
                <a:solidFill>
                  <a:srgbClr val="C9C9C9"/>
                </a:solidFill>
                <a:latin typeface="Calibri" pitchFamily="34" charset="0"/>
                <a:ea typeface="Calibri" pitchFamily="34" charset="-122"/>
                <a:cs typeface="Calibri" pitchFamily="34" charset="-120"/>
              </a:rPr>
              <a:t>coryjburk.github.io/competency-interview/student_playbook.html</a:t>
            </a:r>
            <a:endParaRPr lang="en-US" sz="1400" dirty="0"/>
          </a:p>
        </p:txBody>
      </p:sp>
      <p:sp>
        <p:nvSpPr>
          <p:cNvPr id="12" name="Text 10"/>
          <p:cNvSpPr/>
          <p:nvPr/>
        </p:nvSpPr>
        <p:spPr>
          <a:xfrm>
            <a:off x="868680" y="5852160"/>
            <a:ext cx="10058400" cy="365760"/>
          </a:xfrm>
          <a:prstGeom prst="rect">
            <a:avLst/>
          </a:prstGeom>
          <a:noFill/>
          <a:ln/>
        </p:spPr>
        <p:txBody>
          <a:bodyPr wrap="square" lIns="0" tIns="0" rIns="0" bIns="0" rtlCol="0" anchor="ctr"/>
          <a:lstStyle/>
          <a:p>
            <a:pPr indent="0" marL="0">
              <a:buNone/>
            </a:pPr>
            <a:r>
              <a:rPr lang="en-US" sz="1200" dirty="0">
                <a:solidFill>
                  <a:srgbClr val="9A9A9A"/>
                </a:solidFill>
                <a:latin typeface="Calibri" pitchFamily="34" charset="0"/>
                <a:ea typeface="Calibri" pitchFamily="34" charset="-122"/>
                <a:cs typeface="Calibri" pitchFamily="34" charset="-120"/>
              </a:rPr>
              <a:t>Full-Time MBA Career Services · David Eccles School of Business</a:t>
            </a:r>
            <a:endParaRPr lang="en-US" sz="1200" dirty="0"/>
          </a:p>
        </p:txBody>
      </p:sp>
      <p:sp>
        <p:nvSpPr>
          <p:cNvPr id="13" name="Text 11"/>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9A9A9A"/>
                </a:solidFill>
                <a:latin typeface="Calibri" pitchFamily="34" charset="0"/>
                <a:ea typeface="Calibri" pitchFamily="34" charset="-122"/>
                <a:cs typeface="Calibri" pitchFamily="34" charset="-120"/>
              </a:rPr>
              <a:t>Prepare Evidence, Not Answers · Eccles MBA Interview Prep · 12</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What changed: the interview is now an evidence review</a:t>
            </a:r>
            <a:endParaRPr lang="en-US" sz="3100" dirty="0"/>
          </a:p>
        </p:txBody>
      </p:sp>
      <p:sp>
        <p:nvSpPr>
          <p:cNvPr id="4" name="Shape 2"/>
          <p:cNvSpPr/>
          <p:nvPr/>
        </p:nvSpPr>
        <p:spPr>
          <a:xfrm>
            <a:off x="548640" y="1417320"/>
            <a:ext cx="5394960" cy="4206240"/>
          </a:xfrm>
          <a:prstGeom prst="roundRect">
            <a:avLst>
              <a:gd name="adj" fmla="val 1739"/>
            </a:avLst>
          </a:prstGeom>
          <a:solidFill>
            <a:srgbClr val="FBF3F3"/>
          </a:solidFill>
          <a:ln w="9525">
            <a:solidFill>
              <a:srgbClr val="E2E6E6"/>
            </a:solidFill>
            <a:prstDash val="solid"/>
          </a:ln>
        </p:spPr>
      </p:sp>
      <p:sp>
        <p:nvSpPr>
          <p:cNvPr id="5" name="Text 3"/>
          <p:cNvSpPr/>
          <p:nvPr/>
        </p:nvSpPr>
        <p:spPr>
          <a:xfrm>
            <a:off x="822960" y="1645920"/>
            <a:ext cx="4846320" cy="365760"/>
          </a:xfrm>
          <a:prstGeom prst="rect">
            <a:avLst/>
          </a:prstGeom>
          <a:noFill/>
          <a:ln/>
        </p:spPr>
        <p:txBody>
          <a:bodyPr wrap="square" lIns="0" tIns="0" rIns="0" bIns="0" rtlCol="0" anchor="ctr"/>
          <a:lstStyle/>
          <a:p>
            <a:pPr indent="0" marL="0">
              <a:buNone/>
            </a:pPr>
            <a:r>
              <a:rPr lang="en-US" sz="1700" b="1" dirty="0">
                <a:solidFill>
                  <a:srgbClr val="890000"/>
                </a:solidFill>
                <a:latin typeface="Cambria" pitchFamily="34" charset="0"/>
                <a:ea typeface="Cambria" pitchFamily="34" charset="-122"/>
                <a:cs typeface="Cambria" pitchFamily="34" charset="-120"/>
              </a:rPr>
              <a:t>The old game</a:t>
            </a:r>
            <a:endParaRPr lang="en-US" sz="1700" dirty="0"/>
          </a:p>
        </p:txBody>
      </p:sp>
      <p:sp>
        <p:nvSpPr>
          <p:cNvPr id="6" name="Text 4"/>
          <p:cNvSpPr/>
          <p:nvPr/>
        </p:nvSpPr>
        <p:spPr>
          <a:xfrm>
            <a:off x="822960" y="2148840"/>
            <a:ext cx="4846320" cy="3108960"/>
          </a:xfrm>
          <a:prstGeom prst="rect">
            <a:avLst/>
          </a:prstGeom>
          <a:noFill/>
          <a:ln/>
        </p:spPr>
        <p:txBody>
          <a:bodyPr wrap="square" lIns="0" tIns="0" rIns="0" bIns="0" rtlCol="0" anchor="ctr"/>
          <a:lstStyle/>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Different questions per candidate; vibe-based decisions</a:t>
            </a:r>
            <a:endParaRPr lang="en-US" sz="1400" dirty="0"/>
          </a:p>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Rewarded confidence, polish, and rapport</a:t>
            </a:r>
            <a:endParaRPr lang="en-US" sz="1400" dirty="0"/>
          </a:p>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Outcome heavily luck-of-the-interviewer</a:t>
            </a:r>
            <a:endParaRPr lang="en-US" sz="1400" dirty="0"/>
          </a:p>
        </p:txBody>
      </p:sp>
      <p:sp>
        <p:nvSpPr>
          <p:cNvPr id="7" name="Shape 5"/>
          <p:cNvSpPr/>
          <p:nvPr/>
        </p:nvSpPr>
        <p:spPr>
          <a:xfrm>
            <a:off x="6263640" y="1417320"/>
            <a:ext cx="5394960" cy="4206240"/>
          </a:xfrm>
          <a:prstGeom prst="roundRect">
            <a:avLst>
              <a:gd name="adj" fmla="val 1739"/>
            </a:avLst>
          </a:prstGeom>
          <a:solidFill>
            <a:srgbClr val="F1F5EC"/>
          </a:solidFill>
          <a:ln w="9525">
            <a:solidFill>
              <a:srgbClr val="E2E6E6"/>
            </a:solidFill>
            <a:prstDash val="solid"/>
          </a:ln>
        </p:spPr>
      </p:sp>
      <p:sp>
        <p:nvSpPr>
          <p:cNvPr id="8" name="Text 6"/>
          <p:cNvSpPr/>
          <p:nvPr/>
        </p:nvSpPr>
        <p:spPr>
          <a:xfrm>
            <a:off x="6537960" y="1645920"/>
            <a:ext cx="4846320" cy="365760"/>
          </a:xfrm>
          <a:prstGeom prst="rect">
            <a:avLst/>
          </a:prstGeom>
          <a:noFill/>
          <a:ln/>
        </p:spPr>
        <p:txBody>
          <a:bodyPr wrap="square" lIns="0" tIns="0" rIns="0" bIns="0" rtlCol="0" anchor="ctr"/>
          <a:lstStyle/>
          <a:p>
            <a:pPr indent="0" marL="0">
              <a:buNone/>
            </a:pPr>
            <a:r>
              <a:rPr lang="en-US" sz="1700" b="1" dirty="0">
                <a:solidFill>
                  <a:srgbClr val="3B6D11"/>
                </a:solidFill>
                <a:latin typeface="Cambria" pitchFamily="34" charset="0"/>
                <a:ea typeface="Cambria" pitchFamily="34" charset="-122"/>
                <a:cs typeface="Cambria" pitchFamily="34" charset="-120"/>
              </a:rPr>
              <a:t>The structured game</a:t>
            </a:r>
            <a:endParaRPr lang="en-US" sz="1700" dirty="0"/>
          </a:p>
        </p:txBody>
      </p:sp>
      <p:sp>
        <p:nvSpPr>
          <p:cNvPr id="9" name="Text 7"/>
          <p:cNvSpPr/>
          <p:nvPr/>
        </p:nvSpPr>
        <p:spPr>
          <a:xfrm>
            <a:off x="6537960" y="2148840"/>
            <a:ext cx="4846320" cy="3108960"/>
          </a:xfrm>
          <a:prstGeom prst="rect">
            <a:avLst/>
          </a:prstGeom>
          <a:noFill/>
          <a:ln/>
        </p:spPr>
        <p:txBody>
          <a:bodyPr wrap="square" lIns="0" tIns="0" rIns="0" bIns="0" rtlCol="0" anchor="ctr"/>
          <a:lstStyle/>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Same questions for every candidate, scored 1–4 against written anchors</a:t>
            </a:r>
            <a:endParaRPr lang="en-US" sz="1400" dirty="0"/>
          </a:p>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Interviewers trained to probe past delivery to evidence</a:t>
            </a:r>
            <a:endParaRPr lang="en-US" sz="1400" dirty="0"/>
          </a:p>
          <a:p>
            <a:pPr marL="342900" indent="-342900">
              <a:spcAft>
                <a:spcPts val="1200"/>
              </a:spcAft>
              <a:buSzPct val="100000"/>
              <a:buChar char="•"/>
            </a:pPr>
            <a:r>
              <a:rPr lang="en-US" sz="1400" dirty="0">
                <a:solidFill>
                  <a:srgbClr val="262626"/>
                </a:solidFill>
                <a:latin typeface="Calibri" pitchFamily="34" charset="0"/>
                <a:ea typeface="Calibri" pitchFamily="34" charset="-122"/>
                <a:cs typeface="Calibri" pitchFamily="34" charset="-120"/>
              </a:rPr>
              <a:t>Decisions argued from what you said and did — documented</a:t>
            </a:r>
            <a:endParaRPr lang="en-US" sz="1400" dirty="0"/>
          </a:p>
        </p:txBody>
      </p:sp>
      <p:sp>
        <p:nvSpPr>
          <p:cNvPr id="10" name="Text 8"/>
          <p:cNvSpPr/>
          <p:nvPr/>
        </p:nvSpPr>
        <p:spPr>
          <a:xfrm>
            <a:off x="548640" y="5806440"/>
            <a:ext cx="11064240" cy="411480"/>
          </a:xfrm>
          <a:prstGeom prst="rect">
            <a:avLst/>
          </a:prstGeom>
          <a:noFill/>
          <a:ln/>
        </p:spPr>
        <p:txBody>
          <a:bodyPr wrap="square" lIns="0" tIns="0" rIns="0" bIns="0" rtlCol="0" anchor="ctr"/>
          <a:lstStyle/>
          <a:p>
            <a:pPr indent="0" marL="0">
              <a:buNone/>
            </a:pPr>
            <a:r>
              <a:rPr lang="en-US" sz="1500" b="1" dirty="0">
                <a:solidFill>
                  <a:srgbClr val="1A1A1A"/>
                </a:solidFill>
                <a:latin typeface="Calibri" pitchFamily="34" charset="0"/>
                <a:ea typeface="Calibri" pitchFamily="34" charset="-122"/>
                <a:cs typeface="Calibri" pitchFamily="34" charset="-120"/>
              </a:rPr>
              <a:t>Why this is good news: charm contests are luck. Evidence can be prepared.</a:t>
            </a:r>
            <a:endParaRPr lang="en-US" sz="1500" dirty="0"/>
          </a:p>
        </p:txBody>
      </p:sp>
      <p:sp>
        <p:nvSpPr>
          <p:cNvPr id="11" name="Text 9"/>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The rubric — read the anchors like a target</a:t>
            </a:r>
            <a:endParaRPr lang="en-US" sz="3100" dirty="0"/>
          </a:p>
        </p:txBody>
      </p:sp>
      <p:sp>
        <p:nvSpPr>
          <p:cNvPr id="4" name="Shape 2"/>
          <p:cNvSpPr/>
          <p:nvPr/>
        </p:nvSpPr>
        <p:spPr>
          <a:xfrm>
            <a:off x="548640" y="1463040"/>
            <a:ext cx="2615184" cy="2377440"/>
          </a:xfrm>
          <a:prstGeom prst="roundRect">
            <a:avLst>
              <a:gd name="adj" fmla="val 3077"/>
            </a:avLst>
          </a:prstGeom>
          <a:solidFill>
            <a:srgbClr val="FBF3F3"/>
          </a:solidFill>
          <a:ln w="9525">
            <a:solidFill>
              <a:srgbClr val="E2E6E6"/>
            </a:solidFill>
            <a:prstDash val="solid"/>
          </a:ln>
        </p:spPr>
      </p:sp>
      <p:sp>
        <p:nvSpPr>
          <p:cNvPr id="5" name="Text 3"/>
          <p:cNvSpPr/>
          <p:nvPr/>
        </p:nvSpPr>
        <p:spPr>
          <a:xfrm>
            <a:off x="749808" y="1600200"/>
            <a:ext cx="914400" cy="731520"/>
          </a:xfrm>
          <a:prstGeom prst="rect">
            <a:avLst/>
          </a:prstGeom>
          <a:noFill/>
          <a:ln/>
        </p:spPr>
        <p:txBody>
          <a:bodyPr wrap="square" lIns="0" tIns="0" rIns="0" bIns="0" rtlCol="0" anchor="ctr"/>
          <a:lstStyle/>
          <a:p>
            <a:pPr indent="0" marL="0">
              <a:buNone/>
            </a:pPr>
            <a:r>
              <a:rPr lang="en-US" sz="3800" b="1" dirty="0">
                <a:solidFill>
                  <a:srgbClr val="890000"/>
                </a:solidFill>
                <a:latin typeface="Cambria" pitchFamily="34" charset="0"/>
                <a:ea typeface="Cambria" pitchFamily="34" charset="-122"/>
                <a:cs typeface="Cambria" pitchFamily="34" charset="-120"/>
              </a:rPr>
              <a:t>1</a:t>
            </a:r>
            <a:endParaRPr lang="en-US" sz="3800" dirty="0"/>
          </a:p>
        </p:txBody>
      </p:sp>
      <p:sp>
        <p:nvSpPr>
          <p:cNvPr id="6" name="Text 4"/>
          <p:cNvSpPr/>
          <p:nvPr/>
        </p:nvSpPr>
        <p:spPr>
          <a:xfrm>
            <a:off x="749808" y="2377440"/>
            <a:ext cx="2212848" cy="36576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Does Not Meet</a:t>
            </a:r>
            <a:endParaRPr lang="en-US" sz="1300" dirty="0"/>
          </a:p>
        </p:txBody>
      </p:sp>
      <p:sp>
        <p:nvSpPr>
          <p:cNvPr id="7" name="Text 5"/>
          <p:cNvSpPr/>
          <p:nvPr/>
        </p:nvSpPr>
        <p:spPr>
          <a:xfrm>
            <a:off x="749808" y="2788920"/>
            <a:ext cx="2212848" cy="96012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No real example; vague; can't explain impact</a:t>
            </a:r>
            <a:endParaRPr lang="en-US" sz="1150" dirty="0"/>
          </a:p>
        </p:txBody>
      </p:sp>
      <p:sp>
        <p:nvSpPr>
          <p:cNvPr id="8" name="Shape 6"/>
          <p:cNvSpPr/>
          <p:nvPr/>
        </p:nvSpPr>
        <p:spPr>
          <a:xfrm>
            <a:off x="3419856" y="1463040"/>
            <a:ext cx="2615184" cy="2377440"/>
          </a:xfrm>
          <a:prstGeom prst="roundRect">
            <a:avLst>
              <a:gd name="adj" fmla="val 3077"/>
            </a:avLst>
          </a:prstGeom>
          <a:solidFill>
            <a:srgbClr val="FBF3E8"/>
          </a:solidFill>
          <a:ln w="9525">
            <a:solidFill>
              <a:srgbClr val="E2E6E6"/>
            </a:solidFill>
            <a:prstDash val="solid"/>
          </a:ln>
        </p:spPr>
      </p:sp>
      <p:sp>
        <p:nvSpPr>
          <p:cNvPr id="9" name="Text 7"/>
          <p:cNvSpPr/>
          <p:nvPr/>
        </p:nvSpPr>
        <p:spPr>
          <a:xfrm>
            <a:off x="3621024" y="1600200"/>
            <a:ext cx="914400" cy="731520"/>
          </a:xfrm>
          <a:prstGeom prst="rect">
            <a:avLst/>
          </a:prstGeom>
          <a:noFill/>
          <a:ln/>
        </p:spPr>
        <p:txBody>
          <a:bodyPr wrap="square" lIns="0" tIns="0" rIns="0" bIns="0" rtlCol="0" anchor="ctr"/>
          <a:lstStyle/>
          <a:p>
            <a:pPr indent="0" marL="0">
              <a:buNone/>
            </a:pPr>
            <a:r>
              <a:rPr lang="en-US" sz="3800" b="1" dirty="0">
                <a:solidFill>
                  <a:srgbClr val="854F0B"/>
                </a:solidFill>
                <a:latin typeface="Cambria" pitchFamily="34" charset="0"/>
                <a:ea typeface="Cambria" pitchFamily="34" charset="-122"/>
                <a:cs typeface="Cambria" pitchFamily="34" charset="-120"/>
              </a:rPr>
              <a:t>2</a:t>
            </a:r>
            <a:endParaRPr lang="en-US" sz="3800" dirty="0"/>
          </a:p>
        </p:txBody>
      </p:sp>
      <p:sp>
        <p:nvSpPr>
          <p:cNvPr id="10" name="Text 8"/>
          <p:cNvSpPr/>
          <p:nvPr/>
        </p:nvSpPr>
        <p:spPr>
          <a:xfrm>
            <a:off x="3621024" y="2377440"/>
            <a:ext cx="2212848" cy="36576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Partially Meets</a:t>
            </a:r>
            <a:endParaRPr lang="en-US" sz="1300" dirty="0"/>
          </a:p>
        </p:txBody>
      </p:sp>
      <p:sp>
        <p:nvSpPr>
          <p:cNvPr id="11" name="Text 9"/>
          <p:cNvSpPr/>
          <p:nvPr/>
        </p:nvSpPr>
        <p:spPr>
          <a:xfrm>
            <a:off x="3621024" y="2788920"/>
            <a:ext cx="2212848" cy="96012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Real but thin; your role had to be dug out</a:t>
            </a:r>
            <a:endParaRPr lang="en-US" sz="1150" dirty="0"/>
          </a:p>
        </p:txBody>
      </p:sp>
      <p:sp>
        <p:nvSpPr>
          <p:cNvPr id="12" name="Shape 10"/>
          <p:cNvSpPr/>
          <p:nvPr/>
        </p:nvSpPr>
        <p:spPr>
          <a:xfrm>
            <a:off x="6291072" y="1463040"/>
            <a:ext cx="2615184" cy="2377440"/>
          </a:xfrm>
          <a:prstGeom prst="roundRect">
            <a:avLst>
              <a:gd name="adj" fmla="val 3077"/>
            </a:avLst>
          </a:prstGeom>
          <a:solidFill>
            <a:srgbClr val="F1F5EC"/>
          </a:solidFill>
          <a:ln w="9525">
            <a:solidFill>
              <a:srgbClr val="E2E6E6"/>
            </a:solidFill>
            <a:prstDash val="solid"/>
          </a:ln>
        </p:spPr>
      </p:sp>
      <p:sp>
        <p:nvSpPr>
          <p:cNvPr id="13" name="Text 11"/>
          <p:cNvSpPr/>
          <p:nvPr/>
        </p:nvSpPr>
        <p:spPr>
          <a:xfrm>
            <a:off x="6492240" y="1600200"/>
            <a:ext cx="914400" cy="731520"/>
          </a:xfrm>
          <a:prstGeom prst="rect">
            <a:avLst/>
          </a:prstGeom>
          <a:noFill/>
          <a:ln/>
        </p:spPr>
        <p:txBody>
          <a:bodyPr wrap="square" lIns="0" tIns="0" rIns="0" bIns="0" rtlCol="0" anchor="ctr"/>
          <a:lstStyle/>
          <a:p>
            <a:pPr indent="0" marL="0">
              <a:buNone/>
            </a:pPr>
            <a:r>
              <a:rPr lang="en-US" sz="3800" b="1" dirty="0">
                <a:solidFill>
                  <a:srgbClr val="3B6D11"/>
                </a:solidFill>
                <a:latin typeface="Cambria" pitchFamily="34" charset="0"/>
                <a:ea typeface="Cambria" pitchFamily="34" charset="-122"/>
                <a:cs typeface="Cambria" pitchFamily="34" charset="-120"/>
              </a:rPr>
              <a:t>3</a:t>
            </a:r>
            <a:endParaRPr lang="en-US" sz="3800" dirty="0"/>
          </a:p>
        </p:txBody>
      </p:sp>
      <p:sp>
        <p:nvSpPr>
          <p:cNvPr id="14" name="Text 12"/>
          <p:cNvSpPr/>
          <p:nvPr/>
        </p:nvSpPr>
        <p:spPr>
          <a:xfrm>
            <a:off x="6492240" y="2377440"/>
            <a:ext cx="2212848" cy="36576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Meets</a:t>
            </a:r>
            <a:endParaRPr lang="en-US" sz="1300" dirty="0"/>
          </a:p>
        </p:txBody>
      </p:sp>
      <p:sp>
        <p:nvSpPr>
          <p:cNvPr id="15" name="Text 13"/>
          <p:cNvSpPr/>
          <p:nvPr/>
        </p:nvSpPr>
        <p:spPr>
          <a:xfrm>
            <a:off x="6492240" y="2788920"/>
            <a:ext cx="2212848" cy="96012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Ownership, trade-offs, credible result</a:t>
            </a:r>
            <a:endParaRPr lang="en-US" sz="1150" dirty="0"/>
          </a:p>
        </p:txBody>
      </p:sp>
      <p:sp>
        <p:nvSpPr>
          <p:cNvPr id="16" name="Shape 14"/>
          <p:cNvSpPr/>
          <p:nvPr/>
        </p:nvSpPr>
        <p:spPr>
          <a:xfrm>
            <a:off x="9162288" y="1463040"/>
            <a:ext cx="2615184" cy="2377440"/>
          </a:xfrm>
          <a:prstGeom prst="roundRect">
            <a:avLst>
              <a:gd name="adj" fmla="val 3077"/>
            </a:avLst>
          </a:prstGeom>
          <a:solidFill>
            <a:srgbClr val="EDF3E6"/>
          </a:solidFill>
          <a:ln w="9525">
            <a:solidFill>
              <a:srgbClr val="E2E6E6"/>
            </a:solidFill>
            <a:prstDash val="solid"/>
          </a:ln>
        </p:spPr>
      </p:sp>
      <p:sp>
        <p:nvSpPr>
          <p:cNvPr id="17" name="Text 15"/>
          <p:cNvSpPr/>
          <p:nvPr/>
        </p:nvSpPr>
        <p:spPr>
          <a:xfrm>
            <a:off x="9363456" y="1600200"/>
            <a:ext cx="914400" cy="731520"/>
          </a:xfrm>
          <a:prstGeom prst="rect">
            <a:avLst/>
          </a:prstGeom>
          <a:noFill/>
          <a:ln/>
        </p:spPr>
        <p:txBody>
          <a:bodyPr wrap="square" lIns="0" tIns="0" rIns="0" bIns="0" rtlCol="0" anchor="ctr"/>
          <a:lstStyle/>
          <a:p>
            <a:pPr indent="0" marL="0">
              <a:buNone/>
            </a:pPr>
            <a:r>
              <a:rPr lang="en-US" sz="3800" b="1" dirty="0">
                <a:solidFill>
                  <a:srgbClr val="3B6D11"/>
                </a:solidFill>
                <a:latin typeface="Cambria" pitchFamily="34" charset="0"/>
                <a:ea typeface="Cambria" pitchFamily="34" charset="-122"/>
                <a:cs typeface="Cambria" pitchFamily="34" charset="-120"/>
              </a:rPr>
              <a:t>4</a:t>
            </a:r>
            <a:endParaRPr lang="en-US" sz="3800" dirty="0"/>
          </a:p>
        </p:txBody>
      </p:sp>
      <p:sp>
        <p:nvSpPr>
          <p:cNvPr id="18" name="Text 16"/>
          <p:cNvSpPr/>
          <p:nvPr/>
        </p:nvSpPr>
        <p:spPr>
          <a:xfrm>
            <a:off x="9363456" y="2377440"/>
            <a:ext cx="2212848" cy="36576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Exceeds</a:t>
            </a:r>
            <a:endParaRPr lang="en-US" sz="1300" dirty="0"/>
          </a:p>
        </p:txBody>
      </p:sp>
      <p:sp>
        <p:nvSpPr>
          <p:cNvPr id="19" name="Text 17"/>
          <p:cNvSpPr/>
          <p:nvPr/>
        </p:nvSpPr>
        <p:spPr>
          <a:xfrm>
            <a:off x="9363456" y="2788920"/>
            <a:ext cx="2212848" cy="96012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Complexity, repeatable method, elevates others</a:t>
            </a:r>
            <a:endParaRPr lang="en-US" sz="1150" dirty="0"/>
          </a:p>
        </p:txBody>
      </p:sp>
      <p:sp>
        <p:nvSpPr>
          <p:cNvPr id="20" name="Shape 18"/>
          <p:cNvSpPr/>
          <p:nvPr/>
        </p:nvSpPr>
        <p:spPr>
          <a:xfrm>
            <a:off x="548640" y="4160520"/>
            <a:ext cx="11091672" cy="1737360"/>
          </a:xfrm>
          <a:prstGeom prst="roundRect">
            <a:avLst>
              <a:gd name="adj" fmla="val 4211"/>
            </a:avLst>
          </a:prstGeom>
          <a:solidFill>
            <a:srgbClr val="F7F3F3"/>
          </a:solidFill>
          <a:ln w="9525">
            <a:solidFill>
              <a:srgbClr val="E2E6E6"/>
            </a:solidFill>
            <a:prstDash val="solid"/>
          </a:ln>
        </p:spPr>
      </p:sp>
      <p:sp>
        <p:nvSpPr>
          <p:cNvPr id="21" name="Text 19"/>
          <p:cNvSpPr/>
          <p:nvPr/>
        </p:nvSpPr>
        <p:spPr>
          <a:xfrm>
            <a:off x="777240" y="4343400"/>
            <a:ext cx="10607040" cy="1371600"/>
          </a:xfrm>
          <a:prstGeom prst="rect">
            <a:avLst/>
          </a:prstGeom>
          <a:noFill/>
          <a:ln/>
        </p:spPr>
        <p:txBody>
          <a:bodyPr wrap="square" lIns="0" tIns="0" rIns="0" bIns="0" rtlCol="0" anchor="ctr"/>
          <a:lstStyle/>
          <a:p>
            <a:pPr indent="0" marL="0">
              <a:spcAft>
                <a:spcPts val="1200"/>
              </a:spcAft>
              <a:buNone/>
            </a:pPr>
            <a:r>
              <a:rPr lang="en-US" sz="1450" b="1" dirty="0">
                <a:solidFill>
                  <a:srgbClr val="262626"/>
                </a:solidFill>
                <a:latin typeface="Calibri" pitchFamily="34" charset="0"/>
                <a:ea typeface="Calibri" pitchFamily="34" charset="-122"/>
                <a:cs typeface="Calibri" pitchFamily="34" charset="-120"/>
              </a:rPr>
              <a:t>2 → 3 is ownership, trade-offs, and a result:  “I” not “we” · a decision you can defend · a number.</a:t>
            </a:r>
            <a:endParaRPr lang="en-US" sz="1450" dirty="0"/>
          </a:p>
          <a:p>
            <a:pPr indent="0" marL="0">
              <a:spcAft>
                <a:spcPts val="1200"/>
              </a:spcAft>
              <a:buNone/>
            </a:pPr>
            <a:r>
              <a:rPr lang="en-US" sz="1450" b="1" dirty="0">
                <a:solidFill>
                  <a:srgbClr val="262626"/>
                </a:solidFill>
                <a:latin typeface="Calibri" pitchFamily="34" charset="0"/>
                <a:ea typeface="Calibri" pitchFamily="34" charset="-122"/>
                <a:cs typeface="Calibri" pitchFamily="34" charset="-120"/>
              </a:rPr>
              <a:t>3 → 4 is complexity, method, and lift:  a genuinely hard situation · an approach you could repeat · evidence you made others better.</a:t>
            </a:r>
            <a:endParaRPr lang="en-US" sz="1450" dirty="0"/>
          </a:p>
        </p:txBody>
      </p:sp>
      <p:sp>
        <p:nvSpPr>
          <p:cNvPr id="22" name="Text 20"/>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Gatekeepers and thresholds — where to aim your prep</a:t>
            </a:r>
            <a:endParaRPr lang="en-US" sz="3100" dirty="0"/>
          </a:p>
        </p:txBody>
      </p:sp>
      <p:sp>
        <p:nvSpPr>
          <p:cNvPr id="4" name="Shape 2"/>
          <p:cNvSpPr/>
          <p:nvPr/>
        </p:nvSpPr>
        <p:spPr>
          <a:xfrm>
            <a:off x="548640" y="1463040"/>
            <a:ext cx="5394960" cy="3108960"/>
          </a:xfrm>
          <a:prstGeom prst="roundRect">
            <a:avLst>
              <a:gd name="adj" fmla="val 2353"/>
            </a:avLst>
          </a:prstGeom>
          <a:solidFill>
            <a:srgbClr val="FBF3F3"/>
          </a:solidFill>
          <a:ln w="9525">
            <a:solidFill>
              <a:srgbClr val="E2E6E6"/>
            </a:solidFill>
            <a:prstDash val="solid"/>
          </a:ln>
        </p:spPr>
      </p:sp>
      <p:sp>
        <p:nvSpPr>
          <p:cNvPr id="5" name="Text 3"/>
          <p:cNvSpPr/>
          <p:nvPr/>
        </p:nvSpPr>
        <p:spPr>
          <a:xfrm>
            <a:off x="822960" y="1691640"/>
            <a:ext cx="4846320" cy="365760"/>
          </a:xfrm>
          <a:prstGeom prst="rect">
            <a:avLst/>
          </a:prstGeom>
          <a:noFill/>
          <a:ln/>
        </p:spPr>
        <p:txBody>
          <a:bodyPr wrap="square" lIns="0" tIns="0" rIns="0" bIns="0" rtlCol="0" anchor="ctr"/>
          <a:lstStyle/>
          <a:p>
            <a:pPr indent="0" marL="0">
              <a:buNone/>
            </a:pPr>
            <a:r>
              <a:rPr lang="en-US" sz="1700" b="1" dirty="0">
                <a:solidFill>
                  <a:srgbClr val="890000"/>
                </a:solidFill>
                <a:latin typeface="Cambria" pitchFamily="34" charset="0"/>
                <a:ea typeface="Cambria" pitchFamily="34" charset="-122"/>
                <a:cs typeface="Cambria" pitchFamily="34" charset="-120"/>
              </a:rPr>
              <a:t>Gatekeepers</a:t>
            </a:r>
            <a:endParaRPr lang="en-US" sz="1700" dirty="0"/>
          </a:p>
        </p:txBody>
      </p:sp>
      <p:sp>
        <p:nvSpPr>
          <p:cNvPr id="6" name="Text 4"/>
          <p:cNvSpPr/>
          <p:nvPr/>
        </p:nvSpPr>
        <p:spPr>
          <a:xfrm>
            <a:off x="822960" y="2148840"/>
            <a:ext cx="4846320" cy="2194560"/>
          </a:xfrm>
          <a:prstGeom prst="rect">
            <a:avLst/>
          </a:prstGeom>
          <a:noFill/>
          <a:ln/>
        </p:spPr>
        <p:txBody>
          <a:bodyPr wrap="square" lIns="0" tIns="0" rIns="0" bIns="0" rtlCol="0" anchor="ctr"/>
          <a:lstStyle/>
          <a:p>
            <a:pPr indent="0" marL="0">
              <a:buNone/>
            </a:pPr>
            <a:r>
              <a:rPr lang="en-US" sz="1350" dirty="0">
                <a:solidFill>
                  <a:srgbClr val="262626"/>
                </a:solidFill>
                <a:latin typeface="Calibri" pitchFamily="34" charset="0"/>
                <a:ea typeface="Calibri" pitchFamily="34" charset="-122"/>
                <a:cs typeface="Calibri" pitchFamily="34" charset="-120"/>
              </a:rPr>
              <a:t>Each role designates 1–2 competencies where a score of 1 ends the candidacy at any total. They're assessed twice, by different interviewers. Find your target role's gates in the role explorer — and build your deepest evidence there first.</a:t>
            </a:r>
            <a:endParaRPr lang="en-US" sz="1350" dirty="0"/>
          </a:p>
        </p:txBody>
      </p:sp>
      <p:sp>
        <p:nvSpPr>
          <p:cNvPr id="7" name="Shape 5"/>
          <p:cNvSpPr/>
          <p:nvPr/>
        </p:nvSpPr>
        <p:spPr>
          <a:xfrm>
            <a:off x="6263640" y="1463040"/>
            <a:ext cx="5394960" cy="3108960"/>
          </a:xfrm>
          <a:prstGeom prst="roundRect">
            <a:avLst>
              <a:gd name="adj" fmla="val 2353"/>
            </a:avLst>
          </a:prstGeom>
          <a:solidFill>
            <a:srgbClr val="F7F3F3"/>
          </a:solidFill>
          <a:ln w="9525">
            <a:solidFill>
              <a:srgbClr val="E2E6E6"/>
            </a:solidFill>
            <a:prstDash val="solid"/>
          </a:ln>
        </p:spPr>
      </p:sp>
      <p:sp>
        <p:nvSpPr>
          <p:cNvPr id="8" name="Text 6"/>
          <p:cNvSpPr/>
          <p:nvPr/>
        </p:nvSpPr>
        <p:spPr>
          <a:xfrm>
            <a:off x="6537960" y="1691640"/>
            <a:ext cx="4846320" cy="365760"/>
          </a:xfrm>
          <a:prstGeom prst="rect">
            <a:avLst/>
          </a:prstGeom>
          <a:noFill/>
          <a:ln/>
        </p:spPr>
        <p:txBody>
          <a:bodyPr wrap="square" lIns="0" tIns="0" rIns="0" bIns="0" rtlCol="0" anchor="ctr"/>
          <a:lstStyle/>
          <a:p>
            <a:pPr indent="0" marL="0">
              <a:buNone/>
            </a:pPr>
            <a:r>
              <a:rPr lang="en-US" sz="1700" b="1" dirty="0">
                <a:solidFill>
                  <a:srgbClr val="1A1A1A"/>
                </a:solidFill>
                <a:latin typeface="Cambria" pitchFamily="34" charset="0"/>
                <a:ea typeface="Cambria" pitchFamily="34" charset="-122"/>
                <a:cs typeface="Cambria" pitchFamily="34" charset="-120"/>
              </a:rPr>
              <a:t>Thresholds</a:t>
            </a:r>
            <a:endParaRPr lang="en-US" sz="1700" dirty="0"/>
          </a:p>
        </p:txBody>
      </p:sp>
      <p:sp>
        <p:nvSpPr>
          <p:cNvPr id="9" name="Text 7"/>
          <p:cNvSpPr/>
          <p:nvPr/>
        </p:nvSpPr>
        <p:spPr>
          <a:xfrm>
            <a:off x="6537960" y="2148840"/>
            <a:ext cx="4846320" cy="2103120"/>
          </a:xfrm>
          <a:prstGeom prst="rect">
            <a:avLst/>
          </a:prstGeom>
          <a:noFill/>
          <a:ln/>
        </p:spPr>
        <p:txBody>
          <a:bodyPr wrap="square" lIns="0" tIns="0" rIns="0" bIns="0" rtlCol="0" anchor="ctr"/>
          <a:lstStyle/>
          <a:p>
            <a:pPr marL="342900" indent="-342900">
              <a:spcAft>
                <a:spcPts val="800"/>
              </a:spcAft>
              <a:buSzPct val="100000"/>
              <a:buChar char="•"/>
            </a:pPr>
            <a:r>
              <a:rPr lang="en-US" sz="1400" dirty="0">
                <a:solidFill>
                  <a:srgbClr val="262626"/>
                </a:solidFill>
                <a:latin typeface="Calibri" pitchFamily="34" charset="0"/>
                <a:ea typeface="Calibri" pitchFamily="34" charset="-122"/>
                <a:cs typeface="Calibri" pitchFamily="34" charset="-120"/>
              </a:rPr>
              <a:t>80%+  →  advance</a:t>
            </a:r>
            <a:endParaRPr lang="en-US" sz="1400" dirty="0"/>
          </a:p>
          <a:p>
            <a:pPr marL="342900" indent="-342900">
              <a:spcAft>
                <a:spcPts val="800"/>
              </a:spcAft>
              <a:buSzPct val="100000"/>
              <a:buChar char="•"/>
            </a:pPr>
            <a:r>
              <a:rPr lang="en-US" sz="1400" dirty="0">
                <a:solidFill>
                  <a:srgbClr val="262626"/>
                </a:solidFill>
                <a:latin typeface="Calibri" pitchFamily="34" charset="0"/>
                <a:ea typeface="Calibri" pitchFamily="34" charset="-122"/>
                <a:cs typeface="Calibri" pitchFamily="34" charset="-120"/>
              </a:rPr>
              <a:t>70–79%  →  advance with discussion</a:t>
            </a:r>
            <a:endParaRPr lang="en-US" sz="1400" dirty="0"/>
          </a:p>
          <a:p>
            <a:pPr marL="342900" indent="-342900">
              <a:spcAft>
                <a:spcPts val="800"/>
              </a:spcAft>
              <a:buSzPct val="100000"/>
              <a:buChar char="•"/>
            </a:pPr>
            <a:r>
              <a:rPr lang="en-US" sz="1400" dirty="0">
                <a:solidFill>
                  <a:srgbClr val="262626"/>
                </a:solidFill>
                <a:latin typeface="Calibri" pitchFamily="34" charset="0"/>
                <a:ea typeface="Calibri" pitchFamily="34" charset="-122"/>
                <a:cs typeface="Calibri" pitchFamily="34" charset="-120"/>
              </a:rPr>
              <a:t>60–69%  →  hold, more evidence needed</a:t>
            </a:r>
            <a:endParaRPr lang="en-US" sz="1400" dirty="0"/>
          </a:p>
          <a:p>
            <a:pPr marL="342900" indent="-342900">
              <a:spcAft>
                <a:spcPts val="800"/>
              </a:spcAft>
              <a:buSzPct val="100000"/>
              <a:buChar char="•"/>
            </a:pPr>
            <a:r>
              <a:rPr lang="en-US" sz="1400" dirty="0">
                <a:solidFill>
                  <a:srgbClr val="262626"/>
                </a:solidFill>
                <a:latin typeface="Calibri" pitchFamily="34" charset="0"/>
                <a:ea typeface="Calibri" pitchFamily="34" charset="-122"/>
                <a:cs typeface="Calibri" pitchFamily="34" charset="-120"/>
              </a:rPr>
              <a:t>Below 60%  →  do not advance</a:t>
            </a:r>
            <a:endParaRPr lang="en-US" sz="1400" dirty="0"/>
          </a:p>
        </p:txBody>
      </p:sp>
      <p:sp>
        <p:nvSpPr>
          <p:cNvPr id="10" name="Shape 8"/>
          <p:cNvSpPr/>
          <p:nvPr/>
        </p:nvSpPr>
        <p:spPr>
          <a:xfrm>
            <a:off x="548640" y="4892040"/>
            <a:ext cx="11091672" cy="1097280"/>
          </a:xfrm>
          <a:prstGeom prst="roundRect">
            <a:avLst>
              <a:gd name="adj" fmla="val 6667"/>
            </a:avLst>
          </a:prstGeom>
          <a:solidFill>
            <a:srgbClr val="F1F5EC"/>
          </a:solidFill>
          <a:ln w="9525">
            <a:solidFill>
              <a:srgbClr val="E2E6E6"/>
            </a:solidFill>
            <a:prstDash val="solid"/>
          </a:ln>
        </p:spPr>
      </p:sp>
      <p:sp>
        <p:nvSpPr>
          <p:cNvPr id="11" name="Text 9"/>
          <p:cNvSpPr/>
          <p:nvPr/>
        </p:nvSpPr>
        <p:spPr>
          <a:xfrm>
            <a:off x="777240" y="5029200"/>
            <a:ext cx="10607040" cy="822960"/>
          </a:xfrm>
          <a:prstGeom prst="rect">
            <a:avLst/>
          </a:prstGeom>
          <a:noFill/>
          <a:ln/>
        </p:spPr>
        <p:txBody>
          <a:bodyPr wrap="square" lIns="0" tIns="0" rIns="0" bIns="0" rtlCol="0" anchor="ctr"/>
          <a:lstStyle/>
          <a:p>
            <a:pPr indent="0" marL="0">
              <a:buNone/>
            </a:pPr>
            <a:r>
              <a:rPr lang="en-US" sz="1400" b="1" dirty="0">
                <a:solidFill>
                  <a:srgbClr val="3B6D11"/>
                </a:solidFill>
                <a:latin typeface="Calibri" pitchFamily="34" charset="0"/>
                <a:ea typeface="Calibri" pitchFamily="34" charset="-122"/>
                <a:cs typeface="Calibri" pitchFamily="34" charset="-120"/>
              </a:rPr>
              <a:t>The math favors depth over breadth: </a:t>
            </a:r>
            <a:pPr indent="0" marL="0">
              <a:buNone/>
            </a:pPr>
            <a:r>
              <a:rPr lang="en-US" sz="1400" dirty="0">
                <a:solidFill>
                  <a:srgbClr val="262626"/>
                </a:solidFill>
                <a:latin typeface="Calibri" pitchFamily="34" charset="0"/>
                <a:ea typeface="Calibri" pitchFamily="34" charset="-122"/>
                <a:cs typeface="Calibri" pitchFamily="34" charset="-120"/>
              </a:rPr>
              <a:t>one competency raised from 2 to 4 moves your total more than polishing three 3s. Prioritize gates, then your weakest evidence.</a:t>
            </a:r>
            <a:endParaRPr lang="en-US" sz="1400" dirty="0"/>
          </a:p>
        </p:txBody>
      </p:sp>
      <p:sp>
        <p:nvSpPr>
          <p:cNvPr id="12" name="Text 10"/>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The four stages, from your seat</a:t>
            </a:r>
            <a:endParaRPr lang="en-US" sz="3100" dirty="0"/>
          </a:p>
        </p:txBody>
      </p:sp>
      <p:sp>
        <p:nvSpPr>
          <p:cNvPr id="4" name="Shape 2"/>
          <p:cNvSpPr/>
          <p:nvPr/>
        </p:nvSpPr>
        <p:spPr>
          <a:xfrm>
            <a:off x="548640" y="1554480"/>
            <a:ext cx="2615184" cy="3566160"/>
          </a:xfrm>
          <a:prstGeom prst="roundRect">
            <a:avLst>
              <a:gd name="adj" fmla="val 2797"/>
            </a:avLst>
          </a:prstGeom>
          <a:solidFill>
            <a:srgbClr val="FFFFFF"/>
          </a:solidFill>
          <a:ln w="9525">
            <a:solidFill>
              <a:srgbClr val="E2E6E6"/>
            </a:solidFill>
            <a:prstDash val="solid"/>
          </a:ln>
        </p:spPr>
      </p:sp>
      <p:sp>
        <p:nvSpPr>
          <p:cNvPr id="5" name="Shape 3"/>
          <p:cNvSpPr/>
          <p:nvPr/>
        </p:nvSpPr>
        <p:spPr>
          <a:xfrm>
            <a:off x="777240" y="1783080"/>
            <a:ext cx="502920" cy="502920"/>
          </a:xfrm>
          <a:prstGeom prst="ellipse">
            <a:avLst/>
          </a:prstGeom>
          <a:solidFill>
            <a:srgbClr val="CC0000"/>
          </a:solidFill>
          <a:ln/>
        </p:spPr>
      </p:sp>
      <p:sp>
        <p:nvSpPr>
          <p:cNvPr id="6" name="Text 4"/>
          <p:cNvSpPr/>
          <p:nvPr/>
        </p:nvSpPr>
        <p:spPr>
          <a:xfrm>
            <a:off x="777240" y="1783080"/>
            <a:ext cx="502920" cy="502920"/>
          </a:xfrm>
          <a:prstGeom prst="rect">
            <a:avLst/>
          </a:prstGeom>
          <a:noFill/>
          <a:ln/>
        </p:spPr>
        <p:txBody>
          <a:bodyPr wrap="square" lIns="0" tIns="0" rIns="0" bIns="0"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7" name="Text 5"/>
          <p:cNvSpPr/>
          <p:nvPr/>
        </p:nvSpPr>
        <p:spPr>
          <a:xfrm>
            <a:off x="1417320" y="1828800"/>
            <a:ext cx="1655064" cy="457200"/>
          </a:xfrm>
          <a:prstGeom prst="rect">
            <a:avLst/>
          </a:prstGeom>
          <a:noFill/>
          <a:ln/>
        </p:spPr>
        <p:txBody>
          <a:bodyPr wrap="square" lIns="0" tIns="0" rIns="0" bIns="0" rtlCol="0" anchor="ctr"/>
          <a:lstStyle/>
          <a:p>
            <a:pPr indent="0" marL="0">
              <a:buNone/>
            </a:pPr>
            <a:r>
              <a:rPr lang="en-US" sz="1400" b="1" dirty="0">
                <a:solidFill>
                  <a:srgbClr val="1A1A1A"/>
                </a:solidFill>
                <a:latin typeface="Cambria" pitchFamily="34" charset="0"/>
                <a:ea typeface="Cambria" pitchFamily="34" charset="-122"/>
                <a:cs typeface="Cambria" pitchFamily="34" charset="-120"/>
              </a:rPr>
              <a:t>Initial Screen</a:t>
            </a:r>
            <a:endParaRPr lang="en-US" sz="1400" dirty="0"/>
          </a:p>
        </p:txBody>
      </p:sp>
      <p:sp>
        <p:nvSpPr>
          <p:cNvPr id="8" name="Text 6"/>
          <p:cNvSpPr/>
          <p:nvPr/>
        </p:nvSpPr>
        <p:spPr>
          <a:xfrm>
            <a:off x="777240" y="2514600"/>
            <a:ext cx="2157984" cy="237744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Motivation + one competency. Scored — not a chat. Prep a 2-minute why-this-role that names what you'll do in it.</a:t>
            </a:r>
            <a:endParaRPr lang="en-US" sz="1200" dirty="0"/>
          </a:p>
        </p:txBody>
      </p:sp>
      <p:sp>
        <p:nvSpPr>
          <p:cNvPr id="9" name="Text 7"/>
          <p:cNvSpPr/>
          <p:nvPr/>
        </p:nvSpPr>
        <p:spPr>
          <a:xfrm>
            <a:off x="3108960" y="283464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10" name="Shape 8"/>
          <p:cNvSpPr/>
          <p:nvPr/>
        </p:nvSpPr>
        <p:spPr>
          <a:xfrm>
            <a:off x="3419856" y="1554480"/>
            <a:ext cx="2615184" cy="3566160"/>
          </a:xfrm>
          <a:prstGeom prst="roundRect">
            <a:avLst>
              <a:gd name="adj" fmla="val 2797"/>
            </a:avLst>
          </a:prstGeom>
          <a:solidFill>
            <a:srgbClr val="F7F3F3"/>
          </a:solidFill>
          <a:ln w="9525">
            <a:solidFill>
              <a:srgbClr val="E2E6E6"/>
            </a:solidFill>
            <a:prstDash val="solid"/>
          </a:ln>
        </p:spPr>
      </p:sp>
      <p:sp>
        <p:nvSpPr>
          <p:cNvPr id="11" name="Shape 9"/>
          <p:cNvSpPr/>
          <p:nvPr/>
        </p:nvSpPr>
        <p:spPr>
          <a:xfrm>
            <a:off x="3648456" y="1783080"/>
            <a:ext cx="502920" cy="502920"/>
          </a:xfrm>
          <a:prstGeom prst="ellipse">
            <a:avLst/>
          </a:prstGeom>
          <a:solidFill>
            <a:srgbClr val="CC0000"/>
          </a:solidFill>
          <a:ln/>
        </p:spPr>
      </p:sp>
      <p:sp>
        <p:nvSpPr>
          <p:cNvPr id="12" name="Text 10"/>
          <p:cNvSpPr/>
          <p:nvPr/>
        </p:nvSpPr>
        <p:spPr>
          <a:xfrm>
            <a:off x="3648456" y="1783080"/>
            <a:ext cx="502920" cy="502920"/>
          </a:xfrm>
          <a:prstGeom prst="rect">
            <a:avLst/>
          </a:prstGeom>
          <a:noFill/>
          <a:ln/>
        </p:spPr>
        <p:txBody>
          <a:bodyPr wrap="square" lIns="0" tIns="0" rIns="0" bIns="0"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3" name="Text 11"/>
          <p:cNvSpPr/>
          <p:nvPr/>
        </p:nvSpPr>
        <p:spPr>
          <a:xfrm>
            <a:off x="4288536" y="1828800"/>
            <a:ext cx="1655064" cy="457200"/>
          </a:xfrm>
          <a:prstGeom prst="rect">
            <a:avLst/>
          </a:prstGeom>
          <a:noFill/>
          <a:ln/>
        </p:spPr>
        <p:txBody>
          <a:bodyPr wrap="square" lIns="0" tIns="0" rIns="0" bIns="0" rtlCol="0" anchor="ctr"/>
          <a:lstStyle/>
          <a:p>
            <a:pPr indent="0" marL="0">
              <a:buNone/>
            </a:pPr>
            <a:r>
              <a:rPr lang="en-US" sz="1400" b="1" dirty="0">
                <a:solidFill>
                  <a:srgbClr val="1A1A1A"/>
                </a:solidFill>
                <a:latin typeface="Cambria" pitchFamily="34" charset="0"/>
                <a:ea typeface="Cambria" pitchFamily="34" charset="-122"/>
                <a:cs typeface="Cambria" pitchFamily="34" charset="-120"/>
              </a:rPr>
              <a:t>Hiring Manager</a:t>
            </a:r>
            <a:endParaRPr lang="en-US" sz="1400" dirty="0"/>
          </a:p>
        </p:txBody>
      </p:sp>
      <p:sp>
        <p:nvSpPr>
          <p:cNvPr id="14" name="Text 12"/>
          <p:cNvSpPr/>
          <p:nvPr/>
        </p:nvSpPr>
        <p:spPr>
          <a:xfrm>
            <a:off x="3648456" y="2514600"/>
            <a:ext cx="2157984" cy="237744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Deep behavioral evidence; first gatekeeper pass. Bring your strongest, most quantified stories.</a:t>
            </a:r>
            <a:endParaRPr lang="en-US" sz="1200" dirty="0"/>
          </a:p>
        </p:txBody>
      </p:sp>
      <p:sp>
        <p:nvSpPr>
          <p:cNvPr id="15" name="Text 13"/>
          <p:cNvSpPr/>
          <p:nvPr/>
        </p:nvSpPr>
        <p:spPr>
          <a:xfrm>
            <a:off x="5980176" y="283464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16" name="Shape 14"/>
          <p:cNvSpPr/>
          <p:nvPr/>
        </p:nvSpPr>
        <p:spPr>
          <a:xfrm>
            <a:off x="6291072" y="1554480"/>
            <a:ext cx="2615184" cy="3566160"/>
          </a:xfrm>
          <a:prstGeom prst="roundRect">
            <a:avLst>
              <a:gd name="adj" fmla="val 2797"/>
            </a:avLst>
          </a:prstGeom>
          <a:solidFill>
            <a:srgbClr val="FFFFFF"/>
          </a:solidFill>
          <a:ln w="9525">
            <a:solidFill>
              <a:srgbClr val="E2E6E6"/>
            </a:solidFill>
            <a:prstDash val="solid"/>
          </a:ln>
        </p:spPr>
      </p:sp>
      <p:sp>
        <p:nvSpPr>
          <p:cNvPr id="17" name="Shape 15"/>
          <p:cNvSpPr/>
          <p:nvPr/>
        </p:nvSpPr>
        <p:spPr>
          <a:xfrm>
            <a:off x="6519672" y="1783080"/>
            <a:ext cx="502920" cy="502920"/>
          </a:xfrm>
          <a:prstGeom prst="ellipse">
            <a:avLst/>
          </a:prstGeom>
          <a:solidFill>
            <a:srgbClr val="CC0000"/>
          </a:solidFill>
          <a:ln/>
        </p:spPr>
      </p:sp>
      <p:sp>
        <p:nvSpPr>
          <p:cNvPr id="18" name="Text 16"/>
          <p:cNvSpPr/>
          <p:nvPr/>
        </p:nvSpPr>
        <p:spPr>
          <a:xfrm>
            <a:off x="6519672" y="1783080"/>
            <a:ext cx="502920" cy="502920"/>
          </a:xfrm>
          <a:prstGeom prst="rect">
            <a:avLst/>
          </a:prstGeom>
          <a:noFill/>
          <a:ln/>
        </p:spPr>
        <p:txBody>
          <a:bodyPr wrap="square" lIns="0" tIns="0" rIns="0" bIns="0"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9" name="Text 17"/>
          <p:cNvSpPr/>
          <p:nvPr/>
        </p:nvSpPr>
        <p:spPr>
          <a:xfrm>
            <a:off x="7159752" y="1828800"/>
            <a:ext cx="1655064" cy="457200"/>
          </a:xfrm>
          <a:prstGeom prst="rect">
            <a:avLst/>
          </a:prstGeom>
          <a:noFill/>
          <a:ln/>
        </p:spPr>
        <p:txBody>
          <a:bodyPr wrap="square" lIns="0" tIns="0" rIns="0" bIns="0" rtlCol="0" anchor="ctr"/>
          <a:lstStyle/>
          <a:p>
            <a:pPr indent="0" marL="0">
              <a:buNone/>
            </a:pPr>
            <a:r>
              <a:rPr lang="en-US" sz="1400" b="1" dirty="0">
                <a:solidFill>
                  <a:srgbClr val="1A1A1A"/>
                </a:solidFill>
                <a:latin typeface="Cambria" pitchFamily="34" charset="0"/>
                <a:ea typeface="Cambria" pitchFamily="34" charset="-122"/>
                <a:cs typeface="Cambria" pitchFamily="34" charset="-120"/>
              </a:rPr>
              <a:t>Team / Panel</a:t>
            </a:r>
            <a:endParaRPr lang="en-US" sz="1400" dirty="0"/>
          </a:p>
        </p:txBody>
      </p:sp>
      <p:sp>
        <p:nvSpPr>
          <p:cNvPr id="20" name="Text 18"/>
          <p:cNvSpPr/>
          <p:nvPr/>
        </p:nvSpPr>
        <p:spPr>
          <a:xfrm>
            <a:off x="6519672" y="2514600"/>
            <a:ext cx="2157984" cy="237744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2–3 interviewers split competencies; often a case. Second gatekeeper pass. Use DIFFERENT stories — they compare notes.</a:t>
            </a:r>
            <a:endParaRPr lang="en-US" sz="1200" dirty="0"/>
          </a:p>
        </p:txBody>
      </p:sp>
      <p:sp>
        <p:nvSpPr>
          <p:cNvPr id="21" name="Text 19"/>
          <p:cNvSpPr/>
          <p:nvPr/>
        </p:nvSpPr>
        <p:spPr>
          <a:xfrm>
            <a:off x="8851392" y="2834640"/>
            <a:ext cx="384048" cy="457200"/>
          </a:xfrm>
          <a:prstGeom prst="rect">
            <a:avLst/>
          </a:prstGeom>
          <a:noFill/>
          <a:ln/>
        </p:spPr>
        <p:txBody>
          <a:bodyPr wrap="square" lIns="0" tIns="0" rIns="0" bIns="0" rtlCol="0" anchor="ctr"/>
          <a:lstStyle/>
          <a:p>
            <a:pPr algn="ctr" indent="0" marL="0">
              <a:buNone/>
            </a:pPr>
            <a:r>
              <a:rPr lang="en-US" sz="2200" b="1" dirty="0">
                <a:solidFill>
                  <a:srgbClr val="CC0000"/>
                </a:solidFill>
                <a:latin typeface="Calibri" pitchFamily="34" charset="0"/>
                <a:ea typeface="Calibri" pitchFamily="34" charset="-122"/>
                <a:cs typeface="Calibri" pitchFamily="34" charset="-120"/>
              </a:rPr>
              <a:t>→</a:t>
            </a:r>
            <a:endParaRPr lang="en-US" sz="2200" dirty="0"/>
          </a:p>
        </p:txBody>
      </p:sp>
      <p:sp>
        <p:nvSpPr>
          <p:cNvPr id="22" name="Shape 20"/>
          <p:cNvSpPr/>
          <p:nvPr/>
        </p:nvSpPr>
        <p:spPr>
          <a:xfrm>
            <a:off x="9162288" y="1554480"/>
            <a:ext cx="2615184" cy="3566160"/>
          </a:xfrm>
          <a:prstGeom prst="roundRect">
            <a:avLst>
              <a:gd name="adj" fmla="val 2797"/>
            </a:avLst>
          </a:prstGeom>
          <a:solidFill>
            <a:srgbClr val="F7F3F3"/>
          </a:solidFill>
          <a:ln w="9525">
            <a:solidFill>
              <a:srgbClr val="E2E6E6"/>
            </a:solidFill>
            <a:prstDash val="solid"/>
          </a:ln>
        </p:spPr>
      </p:sp>
      <p:sp>
        <p:nvSpPr>
          <p:cNvPr id="23" name="Shape 21"/>
          <p:cNvSpPr/>
          <p:nvPr/>
        </p:nvSpPr>
        <p:spPr>
          <a:xfrm>
            <a:off x="9390888" y="1783080"/>
            <a:ext cx="502920" cy="502920"/>
          </a:xfrm>
          <a:prstGeom prst="ellipse">
            <a:avLst/>
          </a:prstGeom>
          <a:solidFill>
            <a:srgbClr val="CC0000"/>
          </a:solidFill>
          <a:ln/>
        </p:spPr>
      </p:sp>
      <p:sp>
        <p:nvSpPr>
          <p:cNvPr id="24" name="Text 22"/>
          <p:cNvSpPr/>
          <p:nvPr/>
        </p:nvSpPr>
        <p:spPr>
          <a:xfrm>
            <a:off x="9390888" y="1783080"/>
            <a:ext cx="502920" cy="502920"/>
          </a:xfrm>
          <a:prstGeom prst="rect">
            <a:avLst/>
          </a:prstGeom>
          <a:noFill/>
          <a:ln/>
        </p:spPr>
        <p:txBody>
          <a:bodyPr wrap="square" lIns="0" tIns="0" rIns="0" bIns="0"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25" name="Text 23"/>
          <p:cNvSpPr/>
          <p:nvPr/>
        </p:nvSpPr>
        <p:spPr>
          <a:xfrm>
            <a:off x="10030968" y="1828800"/>
            <a:ext cx="1655064" cy="457200"/>
          </a:xfrm>
          <a:prstGeom prst="rect">
            <a:avLst/>
          </a:prstGeom>
          <a:noFill/>
          <a:ln/>
        </p:spPr>
        <p:txBody>
          <a:bodyPr wrap="square" lIns="0" tIns="0" rIns="0" bIns="0" rtlCol="0" anchor="ctr"/>
          <a:lstStyle/>
          <a:p>
            <a:pPr indent="0" marL="0">
              <a:buNone/>
            </a:pPr>
            <a:r>
              <a:rPr lang="en-US" sz="1400" b="1" dirty="0">
                <a:solidFill>
                  <a:srgbClr val="1A1A1A"/>
                </a:solidFill>
                <a:latin typeface="Cambria" pitchFamily="34" charset="0"/>
                <a:ea typeface="Cambria" pitchFamily="34" charset="-122"/>
                <a:cs typeface="Cambria" pitchFamily="34" charset="-120"/>
              </a:rPr>
              <a:t>Final / Readiness</a:t>
            </a:r>
            <a:endParaRPr lang="en-US" sz="1400" dirty="0"/>
          </a:p>
        </p:txBody>
      </p:sp>
      <p:sp>
        <p:nvSpPr>
          <p:cNvPr id="26" name="Text 24"/>
          <p:cNvSpPr/>
          <p:nvPr/>
        </p:nvSpPr>
        <p:spPr>
          <a:xfrm>
            <a:off x="9390888" y="2514600"/>
            <a:ext cx="2157984" cy="2377440"/>
          </a:xfrm>
          <a:prstGeom prst="rect">
            <a:avLst/>
          </a:prstGeom>
          <a:noFill/>
          <a:ln/>
        </p:spPr>
        <p:txBody>
          <a:bodyPr wrap="square" lIns="0" tIns="0" rIns="0" bIns="0" rtlCol="0" anchor="ctr"/>
          <a:lstStyle/>
          <a:p>
            <a:pPr indent="0" marL="0">
              <a:buNone/>
            </a:pPr>
            <a:r>
              <a:rPr lang="en-US" sz="1200" dirty="0">
                <a:solidFill>
                  <a:srgbClr val="262626"/>
                </a:solidFill>
                <a:latin typeface="Calibri" pitchFamily="34" charset="0"/>
                <a:ea typeface="Calibri" pitchFamily="34" charset="-122"/>
                <a:cs typeface="Calibri" pitchFamily="34" charset="-120"/>
              </a:rPr>
              <a:t>Values and judgment under pressure. Bring a real hard call, honestly told — including what it cost you.</a:t>
            </a:r>
            <a:endParaRPr lang="en-US" sz="1200" dirty="0"/>
          </a:p>
        </p:txBody>
      </p:sp>
      <p:sp>
        <p:nvSpPr>
          <p:cNvPr id="27" name="Text 25"/>
          <p:cNvSpPr/>
          <p:nvPr/>
        </p:nvSpPr>
        <p:spPr>
          <a:xfrm>
            <a:off x="548640" y="5440680"/>
            <a:ext cx="11064240" cy="411480"/>
          </a:xfrm>
          <a:prstGeom prst="rect">
            <a:avLst/>
          </a:prstGeom>
          <a:noFill/>
          <a:ln/>
        </p:spPr>
        <p:txBody>
          <a:bodyPr wrap="square" lIns="0" tIns="0" rIns="0" bIns="0" rtlCol="0" anchor="ctr"/>
          <a:lstStyle/>
          <a:p>
            <a:pPr indent="0" marL="0">
              <a:buNone/>
            </a:pPr>
            <a:r>
              <a:rPr lang="en-US" sz="1400" i="1" dirty="0">
                <a:solidFill>
                  <a:srgbClr val="6B6B6B"/>
                </a:solidFill>
                <a:latin typeface="Calibri" pitchFamily="34" charset="0"/>
                <a:ea typeface="Calibri" pitchFamily="34" charset="-122"/>
                <a:cs typeface="Calibri" pitchFamily="34" charset="-120"/>
              </a:rPr>
              <a:t>The screen is scored. “I'm excited about the opportunity” with nothing behind it reads as a 1.</a:t>
            </a:r>
            <a:endParaRPr lang="en-US" sz="1400" dirty="0"/>
          </a:p>
        </p:txBody>
      </p:sp>
      <p:sp>
        <p:nvSpPr>
          <p:cNvPr id="28" name="Text 26"/>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STAR/CAR + R: five beats, and the fifth wins</a:t>
            </a:r>
            <a:endParaRPr lang="en-US" sz="3100" dirty="0"/>
          </a:p>
        </p:txBody>
      </p:sp>
      <p:sp>
        <p:nvSpPr>
          <p:cNvPr id="4" name="Shape 2"/>
          <p:cNvSpPr/>
          <p:nvPr/>
        </p:nvSpPr>
        <p:spPr>
          <a:xfrm>
            <a:off x="548640" y="1463040"/>
            <a:ext cx="11091672" cy="841248"/>
          </a:xfrm>
          <a:prstGeom prst="roundRect">
            <a:avLst>
              <a:gd name="adj" fmla="val 8696"/>
            </a:avLst>
          </a:prstGeom>
          <a:solidFill>
            <a:srgbClr val="FFFFFF"/>
          </a:solidFill>
          <a:ln w="9525">
            <a:solidFill>
              <a:srgbClr val="E2E6E6"/>
            </a:solidFill>
            <a:prstDash val="solid"/>
          </a:ln>
        </p:spPr>
      </p:sp>
      <p:sp>
        <p:nvSpPr>
          <p:cNvPr id="5" name="Text 3"/>
          <p:cNvSpPr/>
          <p:nvPr/>
        </p:nvSpPr>
        <p:spPr>
          <a:xfrm>
            <a:off x="777240" y="1536192"/>
            <a:ext cx="822960" cy="685800"/>
          </a:xfrm>
          <a:prstGeom prst="rect">
            <a:avLst/>
          </a:prstGeom>
          <a:noFill/>
          <a:ln/>
        </p:spPr>
        <p:txBody>
          <a:bodyPr wrap="square" lIns="0" tIns="0" rIns="0" bIns="0" rtlCol="0" anchor="ctr"/>
          <a:lstStyle/>
          <a:p>
            <a:pPr indent="0" marL="0">
              <a:buNone/>
            </a:pPr>
            <a:r>
              <a:rPr lang="en-US" sz="2000" b="1" dirty="0">
                <a:solidFill>
                  <a:srgbClr val="890000"/>
                </a:solidFill>
                <a:latin typeface="Cambria" pitchFamily="34" charset="0"/>
                <a:ea typeface="Cambria" pitchFamily="34" charset="-122"/>
                <a:cs typeface="Cambria" pitchFamily="34" charset="-120"/>
              </a:rPr>
              <a:t>S</a:t>
            </a:r>
            <a:endParaRPr lang="en-US" sz="2000" dirty="0"/>
          </a:p>
        </p:txBody>
      </p:sp>
      <p:sp>
        <p:nvSpPr>
          <p:cNvPr id="6" name="Text 4"/>
          <p:cNvSpPr/>
          <p:nvPr/>
        </p:nvSpPr>
        <p:spPr>
          <a:xfrm>
            <a:off x="1645920" y="1536192"/>
            <a:ext cx="1645920" cy="685800"/>
          </a:xfrm>
          <a:prstGeom prst="rect">
            <a:avLst/>
          </a:prstGeom>
          <a:noFill/>
          <a:ln/>
        </p:spPr>
        <p:txBody>
          <a:bodyPr wrap="square" lIns="0" tIns="0" rIns="0" bIns="0" rtlCol="0" anchor="ctr"/>
          <a:lstStyle/>
          <a:p>
            <a:pPr indent="0" marL="0">
              <a:buNone/>
            </a:pPr>
            <a:r>
              <a:rPr lang="en-US" sz="1400" b="1" dirty="0">
                <a:solidFill>
                  <a:srgbClr val="1A1A1A"/>
                </a:solidFill>
                <a:latin typeface="Calibri" pitchFamily="34" charset="0"/>
                <a:ea typeface="Calibri" pitchFamily="34" charset="-122"/>
                <a:cs typeface="Calibri" pitchFamily="34" charset="-120"/>
              </a:rPr>
              <a:t>Situation</a:t>
            </a:r>
            <a:endParaRPr lang="en-US" sz="1400" dirty="0"/>
          </a:p>
        </p:txBody>
      </p:sp>
      <p:sp>
        <p:nvSpPr>
          <p:cNvPr id="7" name="Text 5"/>
          <p:cNvSpPr/>
          <p:nvPr/>
        </p:nvSpPr>
        <p:spPr>
          <a:xfrm>
            <a:off x="3383280" y="1536192"/>
            <a:ext cx="8046720" cy="685800"/>
          </a:xfrm>
          <a:prstGeom prst="rect">
            <a:avLst/>
          </a:prstGeom>
          <a:noFill/>
          <a:ln/>
        </p:spPr>
        <p:txBody>
          <a:bodyPr wrap="square" lIns="0" tIns="0" rIns="0" bIns="0" rtlCol="0" anchor="ctr"/>
          <a:lstStyle/>
          <a:p>
            <a:pPr indent="0" marL="0">
              <a:buNone/>
            </a:pPr>
            <a:r>
              <a:rPr lang="en-US" sz="1300" dirty="0">
                <a:solidFill>
                  <a:srgbClr val="262626"/>
                </a:solidFill>
                <a:latin typeface="Calibri" pitchFamily="34" charset="0"/>
                <a:ea typeface="Calibri" pitchFamily="34" charset="-122"/>
                <a:cs typeface="Calibri" pitchFamily="34" charset="-120"/>
              </a:rPr>
              <a:t>One or two sentences of context. Not five.</a:t>
            </a:r>
            <a:endParaRPr lang="en-US" sz="1300" dirty="0"/>
          </a:p>
        </p:txBody>
      </p:sp>
      <p:sp>
        <p:nvSpPr>
          <p:cNvPr id="8" name="Shape 6"/>
          <p:cNvSpPr/>
          <p:nvPr/>
        </p:nvSpPr>
        <p:spPr>
          <a:xfrm>
            <a:off x="548640" y="2377440"/>
            <a:ext cx="11091672" cy="841248"/>
          </a:xfrm>
          <a:prstGeom prst="roundRect">
            <a:avLst>
              <a:gd name="adj" fmla="val 8696"/>
            </a:avLst>
          </a:prstGeom>
          <a:solidFill>
            <a:srgbClr val="FFFFFF"/>
          </a:solidFill>
          <a:ln w="9525">
            <a:solidFill>
              <a:srgbClr val="E2E6E6"/>
            </a:solidFill>
            <a:prstDash val="solid"/>
          </a:ln>
        </p:spPr>
      </p:sp>
      <p:sp>
        <p:nvSpPr>
          <p:cNvPr id="9" name="Text 7"/>
          <p:cNvSpPr/>
          <p:nvPr/>
        </p:nvSpPr>
        <p:spPr>
          <a:xfrm>
            <a:off x="777240" y="2450592"/>
            <a:ext cx="822960" cy="685800"/>
          </a:xfrm>
          <a:prstGeom prst="rect">
            <a:avLst/>
          </a:prstGeom>
          <a:noFill/>
          <a:ln/>
        </p:spPr>
        <p:txBody>
          <a:bodyPr wrap="square" lIns="0" tIns="0" rIns="0" bIns="0" rtlCol="0" anchor="ctr"/>
          <a:lstStyle/>
          <a:p>
            <a:pPr indent="0" marL="0">
              <a:buNone/>
            </a:pPr>
            <a:r>
              <a:rPr lang="en-US" sz="2000" b="1" dirty="0">
                <a:solidFill>
                  <a:srgbClr val="890000"/>
                </a:solidFill>
                <a:latin typeface="Cambria" pitchFamily="34" charset="0"/>
                <a:ea typeface="Cambria" pitchFamily="34" charset="-122"/>
                <a:cs typeface="Cambria" pitchFamily="34" charset="-120"/>
              </a:rPr>
              <a:t>T</a:t>
            </a:r>
            <a:endParaRPr lang="en-US" sz="2000" dirty="0"/>
          </a:p>
        </p:txBody>
      </p:sp>
      <p:sp>
        <p:nvSpPr>
          <p:cNvPr id="10" name="Text 8"/>
          <p:cNvSpPr/>
          <p:nvPr/>
        </p:nvSpPr>
        <p:spPr>
          <a:xfrm>
            <a:off x="1645920" y="2450592"/>
            <a:ext cx="1645920" cy="685800"/>
          </a:xfrm>
          <a:prstGeom prst="rect">
            <a:avLst/>
          </a:prstGeom>
          <a:noFill/>
          <a:ln/>
        </p:spPr>
        <p:txBody>
          <a:bodyPr wrap="square" lIns="0" tIns="0" rIns="0" bIns="0" rtlCol="0" anchor="ctr"/>
          <a:lstStyle/>
          <a:p>
            <a:pPr indent="0" marL="0">
              <a:buNone/>
            </a:pPr>
            <a:r>
              <a:rPr lang="en-US" sz="1400" b="1" dirty="0">
                <a:solidFill>
                  <a:srgbClr val="1A1A1A"/>
                </a:solidFill>
                <a:latin typeface="Calibri" pitchFamily="34" charset="0"/>
                <a:ea typeface="Calibri" pitchFamily="34" charset="-122"/>
                <a:cs typeface="Calibri" pitchFamily="34" charset="-120"/>
              </a:rPr>
              <a:t>Task</a:t>
            </a:r>
            <a:endParaRPr lang="en-US" sz="1400" dirty="0"/>
          </a:p>
        </p:txBody>
      </p:sp>
      <p:sp>
        <p:nvSpPr>
          <p:cNvPr id="11" name="Text 9"/>
          <p:cNvSpPr/>
          <p:nvPr/>
        </p:nvSpPr>
        <p:spPr>
          <a:xfrm>
            <a:off x="3383280" y="2450592"/>
            <a:ext cx="8046720" cy="685800"/>
          </a:xfrm>
          <a:prstGeom prst="rect">
            <a:avLst/>
          </a:prstGeom>
          <a:noFill/>
          <a:ln/>
        </p:spPr>
        <p:txBody>
          <a:bodyPr wrap="square" lIns="0" tIns="0" rIns="0" bIns="0" rtlCol="0" anchor="ctr"/>
          <a:lstStyle/>
          <a:p>
            <a:pPr indent="0" marL="0">
              <a:buNone/>
            </a:pPr>
            <a:r>
              <a:rPr lang="en-US" sz="1300" dirty="0">
                <a:solidFill>
                  <a:srgbClr val="262626"/>
                </a:solidFill>
                <a:latin typeface="Calibri" pitchFamily="34" charset="0"/>
                <a:ea typeface="Calibri" pitchFamily="34" charset="-122"/>
                <a:cs typeface="Calibri" pitchFamily="34" charset="-120"/>
              </a:rPr>
              <a:t>What YOU were responsible for — not the team's mission.</a:t>
            </a:r>
            <a:endParaRPr lang="en-US" sz="1300" dirty="0"/>
          </a:p>
        </p:txBody>
      </p:sp>
      <p:sp>
        <p:nvSpPr>
          <p:cNvPr id="12" name="Shape 10"/>
          <p:cNvSpPr/>
          <p:nvPr/>
        </p:nvSpPr>
        <p:spPr>
          <a:xfrm>
            <a:off x="548640" y="3291840"/>
            <a:ext cx="11091672" cy="841248"/>
          </a:xfrm>
          <a:prstGeom prst="roundRect">
            <a:avLst>
              <a:gd name="adj" fmla="val 8696"/>
            </a:avLst>
          </a:prstGeom>
          <a:solidFill>
            <a:srgbClr val="FFFFFF"/>
          </a:solidFill>
          <a:ln w="9525">
            <a:solidFill>
              <a:srgbClr val="E2E6E6"/>
            </a:solidFill>
            <a:prstDash val="solid"/>
          </a:ln>
        </p:spPr>
      </p:sp>
      <p:sp>
        <p:nvSpPr>
          <p:cNvPr id="13" name="Text 11"/>
          <p:cNvSpPr/>
          <p:nvPr/>
        </p:nvSpPr>
        <p:spPr>
          <a:xfrm>
            <a:off x="777240" y="3364992"/>
            <a:ext cx="822960" cy="685800"/>
          </a:xfrm>
          <a:prstGeom prst="rect">
            <a:avLst/>
          </a:prstGeom>
          <a:noFill/>
          <a:ln/>
        </p:spPr>
        <p:txBody>
          <a:bodyPr wrap="square" lIns="0" tIns="0" rIns="0" bIns="0" rtlCol="0" anchor="ctr"/>
          <a:lstStyle/>
          <a:p>
            <a:pPr indent="0" marL="0">
              <a:buNone/>
            </a:pPr>
            <a:r>
              <a:rPr lang="en-US" sz="2000" b="1" dirty="0">
                <a:solidFill>
                  <a:srgbClr val="890000"/>
                </a:solidFill>
                <a:latin typeface="Cambria" pitchFamily="34" charset="0"/>
                <a:ea typeface="Cambria" pitchFamily="34" charset="-122"/>
                <a:cs typeface="Cambria" pitchFamily="34" charset="-120"/>
              </a:rPr>
              <a:t>A</a:t>
            </a:r>
            <a:endParaRPr lang="en-US" sz="2000" dirty="0"/>
          </a:p>
        </p:txBody>
      </p:sp>
      <p:sp>
        <p:nvSpPr>
          <p:cNvPr id="14" name="Text 12"/>
          <p:cNvSpPr/>
          <p:nvPr/>
        </p:nvSpPr>
        <p:spPr>
          <a:xfrm>
            <a:off x="1645920" y="3364992"/>
            <a:ext cx="1645920" cy="685800"/>
          </a:xfrm>
          <a:prstGeom prst="rect">
            <a:avLst/>
          </a:prstGeom>
          <a:noFill/>
          <a:ln/>
        </p:spPr>
        <p:txBody>
          <a:bodyPr wrap="square" lIns="0" tIns="0" rIns="0" bIns="0" rtlCol="0" anchor="ctr"/>
          <a:lstStyle/>
          <a:p>
            <a:pPr indent="0" marL="0">
              <a:buNone/>
            </a:pPr>
            <a:r>
              <a:rPr lang="en-US" sz="1400" b="1" dirty="0">
                <a:solidFill>
                  <a:srgbClr val="1A1A1A"/>
                </a:solidFill>
                <a:latin typeface="Calibri" pitchFamily="34" charset="0"/>
                <a:ea typeface="Calibri" pitchFamily="34" charset="-122"/>
                <a:cs typeface="Calibri" pitchFamily="34" charset="-120"/>
              </a:rPr>
              <a:t>Action</a:t>
            </a:r>
            <a:endParaRPr lang="en-US" sz="1400" dirty="0"/>
          </a:p>
        </p:txBody>
      </p:sp>
      <p:sp>
        <p:nvSpPr>
          <p:cNvPr id="15" name="Text 13"/>
          <p:cNvSpPr/>
          <p:nvPr/>
        </p:nvSpPr>
        <p:spPr>
          <a:xfrm>
            <a:off x="3383280" y="3364992"/>
            <a:ext cx="8046720" cy="685800"/>
          </a:xfrm>
          <a:prstGeom prst="rect">
            <a:avLst/>
          </a:prstGeom>
          <a:noFill/>
          <a:ln/>
        </p:spPr>
        <p:txBody>
          <a:bodyPr wrap="square" lIns="0" tIns="0" rIns="0" bIns="0" rtlCol="0" anchor="ctr"/>
          <a:lstStyle/>
          <a:p>
            <a:pPr indent="0" marL="0">
              <a:buNone/>
            </a:pPr>
            <a:r>
              <a:rPr lang="en-US" sz="1300" dirty="0">
                <a:solidFill>
                  <a:srgbClr val="262626"/>
                </a:solidFill>
                <a:latin typeface="Calibri" pitchFamily="34" charset="0"/>
                <a:ea typeface="Calibri" pitchFamily="34" charset="-122"/>
                <a:cs typeface="Calibri" pitchFamily="34" charset="-120"/>
              </a:rPr>
              <a:t>First person singular. “We” gets probed until an “I” appears — volunteer it first.</a:t>
            </a:r>
            <a:endParaRPr lang="en-US" sz="1300" dirty="0"/>
          </a:p>
        </p:txBody>
      </p:sp>
      <p:sp>
        <p:nvSpPr>
          <p:cNvPr id="16" name="Shape 14"/>
          <p:cNvSpPr/>
          <p:nvPr/>
        </p:nvSpPr>
        <p:spPr>
          <a:xfrm>
            <a:off x="548640" y="4206240"/>
            <a:ext cx="11091672" cy="841248"/>
          </a:xfrm>
          <a:prstGeom prst="roundRect">
            <a:avLst>
              <a:gd name="adj" fmla="val 8696"/>
            </a:avLst>
          </a:prstGeom>
          <a:solidFill>
            <a:srgbClr val="FFFFFF"/>
          </a:solidFill>
          <a:ln w="9525">
            <a:solidFill>
              <a:srgbClr val="E2E6E6"/>
            </a:solidFill>
            <a:prstDash val="solid"/>
          </a:ln>
        </p:spPr>
      </p:sp>
      <p:sp>
        <p:nvSpPr>
          <p:cNvPr id="17" name="Text 15"/>
          <p:cNvSpPr/>
          <p:nvPr/>
        </p:nvSpPr>
        <p:spPr>
          <a:xfrm>
            <a:off x="777240" y="4279392"/>
            <a:ext cx="822960" cy="685800"/>
          </a:xfrm>
          <a:prstGeom prst="rect">
            <a:avLst/>
          </a:prstGeom>
          <a:noFill/>
          <a:ln/>
        </p:spPr>
        <p:txBody>
          <a:bodyPr wrap="square" lIns="0" tIns="0" rIns="0" bIns="0" rtlCol="0" anchor="ctr"/>
          <a:lstStyle/>
          <a:p>
            <a:pPr indent="0" marL="0">
              <a:buNone/>
            </a:pPr>
            <a:r>
              <a:rPr lang="en-US" sz="2000" b="1" dirty="0">
                <a:solidFill>
                  <a:srgbClr val="890000"/>
                </a:solidFill>
                <a:latin typeface="Cambria" pitchFamily="34" charset="0"/>
                <a:ea typeface="Cambria" pitchFamily="34" charset="-122"/>
                <a:cs typeface="Cambria" pitchFamily="34" charset="-120"/>
              </a:rPr>
              <a:t>R</a:t>
            </a:r>
            <a:endParaRPr lang="en-US" sz="2000" dirty="0"/>
          </a:p>
        </p:txBody>
      </p:sp>
      <p:sp>
        <p:nvSpPr>
          <p:cNvPr id="18" name="Text 16"/>
          <p:cNvSpPr/>
          <p:nvPr/>
        </p:nvSpPr>
        <p:spPr>
          <a:xfrm>
            <a:off x="1645920" y="4279392"/>
            <a:ext cx="1645920" cy="685800"/>
          </a:xfrm>
          <a:prstGeom prst="rect">
            <a:avLst/>
          </a:prstGeom>
          <a:noFill/>
          <a:ln/>
        </p:spPr>
        <p:txBody>
          <a:bodyPr wrap="square" lIns="0" tIns="0" rIns="0" bIns="0" rtlCol="0" anchor="ctr"/>
          <a:lstStyle/>
          <a:p>
            <a:pPr indent="0" marL="0">
              <a:buNone/>
            </a:pPr>
            <a:r>
              <a:rPr lang="en-US" sz="1400" b="1" dirty="0">
                <a:solidFill>
                  <a:srgbClr val="1A1A1A"/>
                </a:solidFill>
                <a:latin typeface="Calibri" pitchFamily="34" charset="0"/>
                <a:ea typeface="Calibri" pitchFamily="34" charset="-122"/>
                <a:cs typeface="Calibri" pitchFamily="34" charset="-120"/>
              </a:rPr>
              <a:t>Result</a:t>
            </a:r>
            <a:endParaRPr lang="en-US" sz="1400" dirty="0"/>
          </a:p>
        </p:txBody>
      </p:sp>
      <p:sp>
        <p:nvSpPr>
          <p:cNvPr id="19" name="Text 17"/>
          <p:cNvSpPr/>
          <p:nvPr/>
        </p:nvSpPr>
        <p:spPr>
          <a:xfrm>
            <a:off x="3383280" y="4279392"/>
            <a:ext cx="8046720" cy="685800"/>
          </a:xfrm>
          <a:prstGeom prst="rect">
            <a:avLst/>
          </a:prstGeom>
          <a:noFill/>
          <a:ln/>
        </p:spPr>
        <p:txBody>
          <a:bodyPr wrap="square" lIns="0" tIns="0" rIns="0" bIns="0" rtlCol="0" anchor="ctr"/>
          <a:lstStyle/>
          <a:p>
            <a:pPr indent="0" marL="0">
              <a:buNone/>
            </a:pPr>
            <a:r>
              <a:rPr lang="en-US" sz="1300" dirty="0">
                <a:solidFill>
                  <a:srgbClr val="262626"/>
                </a:solidFill>
                <a:latin typeface="Calibri" pitchFamily="34" charset="0"/>
                <a:ea typeface="Calibri" pitchFamily="34" charset="-122"/>
                <a:cs typeface="Calibri" pitchFamily="34" charset="-120"/>
              </a:rPr>
              <a:t>A number where you have one. An honest miss beats a vague win.</a:t>
            </a:r>
            <a:endParaRPr lang="en-US" sz="1300" dirty="0"/>
          </a:p>
        </p:txBody>
      </p:sp>
      <p:sp>
        <p:nvSpPr>
          <p:cNvPr id="20" name="Shape 18"/>
          <p:cNvSpPr/>
          <p:nvPr/>
        </p:nvSpPr>
        <p:spPr>
          <a:xfrm>
            <a:off x="548640" y="5120640"/>
            <a:ext cx="11091672" cy="841248"/>
          </a:xfrm>
          <a:prstGeom prst="roundRect">
            <a:avLst>
              <a:gd name="adj" fmla="val 8696"/>
            </a:avLst>
          </a:prstGeom>
          <a:solidFill>
            <a:srgbClr val="F1F5EC"/>
          </a:solidFill>
          <a:ln w="9525">
            <a:solidFill>
              <a:srgbClr val="E2E6E6"/>
            </a:solidFill>
            <a:prstDash val="solid"/>
          </a:ln>
        </p:spPr>
      </p:sp>
      <p:sp>
        <p:nvSpPr>
          <p:cNvPr id="21" name="Text 19"/>
          <p:cNvSpPr/>
          <p:nvPr/>
        </p:nvSpPr>
        <p:spPr>
          <a:xfrm>
            <a:off x="777240" y="5193792"/>
            <a:ext cx="822960" cy="685800"/>
          </a:xfrm>
          <a:prstGeom prst="rect">
            <a:avLst/>
          </a:prstGeom>
          <a:noFill/>
          <a:ln/>
        </p:spPr>
        <p:txBody>
          <a:bodyPr wrap="square" lIns="0" tIns="0" rIns="0" bIns="0" rtlCol="0" anchor="ctr"/>
          <a:lstStyle/>
          <a:p>
            <a:pPr indent="0" marL="0">
              <a:buNone/>
            </a:pPr>
            <a:r>
              <a:rPr lang="en-US" sz="2000" b="1" dirty="0">
                <a:solidFill>
                  <a:srgbClr val="3B6D11"/>
                </a:solidFill>
                <a:latin typeface="Cambria" pitchFamily="34" charset="0"/>
                <a:ea typeface="Cambria" pitchFamily="34" charset="-122"/>
                <a:cs typeface="Cambria" pitchFamily="34" charset="-120"/>
              </a:rPr>
              <a:t>+R</a:t>
            </a:r>
            <a:endParaRPr lang="en-US" sz="2000" dirty="0"/>
          </a:p>
        </p:txBody>
      </p:sp>
      <p:sp>
        <p:nvSpPr>
          <p:cNvPr id="22" name="Text 20"/>
          <p:cNvSpPr/>
          <p:nvPr/>
        </p:nvSpPr>
        <p:spPr>
          <a:xfrm>
            <a:off x="1645920" y="5193792"/>
            <a:ext cx="1645920" cy="685800"/>
          </a:xfrm>
          <a:prstGeom prst="rect">
            <a:avLst/>
          </a:prstGeom>
          <a:noFill/>
          <a:ln/>
        </p:spPr>
        <p:txBody>
          <a:bodyPr wrap="square" lIns="0" tIns="0" rIns="0" bIns="0" rtlCol="0" anchor="ctr"/>
          <a:lstStyle/>
          <a:p>
            <a:pPr indent="0" marL="0">
              <a:buNone/>
            </a:pPr>
            <a:r>
              <a:rPr lang="en-US" sz="1400" b="1" dirty="0">
                <a:solidFill>
                  <a:srgbClr val="1A1A1A"/>
                </a:solidFill>
                <a:latin typeface="Calibri" pitchFamily="34" charset="0"/>
                <a:ea typeface="Calibri" pitchFamily="34" charset="-122"/>
                <a:cs typeface="Calibri" pitchFamily="34" charset="-120"/>
              </a:rPr>
              <a:t>Reflection</a:t>
            </a:r>
            <a:endParaRPr lang="en-US" sz="1400" dirty="0"/>
          </a:p>
        </p:txBody>
      </p:sp>
      <p:sp>
        <p:nvSpPr>
          <p:cNvPr id="23" name="Text 21"/>
          <p:cNvSpPr/>
          <p:nvPr/>
        </p:nvSpPr>
        <p:spPr>
          <a:xfrm>
            <a:off x="3383280" y="5193792"/>
            <a:ext cx="8046720" cy="685800"/>
          </a:xfrm>
          <a:prstGeom prst="rect">
            <a:avLst/>
          </a:prstGeom>
          <a:noFill/>
          <a:ln/>
        </p:spPr>
        <p:txBody>
          <a:bodyPr wrap="square" lIns="0" tIns="0" rIns="0" bIns="0" rtlCol="0" anchor="ctr"/>
          <a:lstStyle/>
          <a:p>
            <a:pPr indent="0" marL="0">
              <a:buNone/>
            </a:pPr>
            <a:r>
              <a:rPr lang="en-US" sz="1300" dirty="0">
                <a:solidFill>
                  <a:srgbClr val="262626"/>
                </a:solidFill>
                <a:latin typeface="Calibri" pitchFamily="34" charset="0"/>
                <a:ea typeface="Calibri" pitchFamily="34" charset="-122"/>
                <a:cs typeface="Calibri" pitchFamily="34" charset="-120"/>
              </a:rPr>
              <a:t>What you learned and where you've applied it since — the “repeatable method” signal in the 4.</a:t>
            </a:r>
            <a:endParaRPr lang="en-US" sz="1300" dirty="0"/>
          </a:p>
        </p:txBody>
      </p:sp>
      <p:sp>
        <p:nvSpPr>
          <p:cNvPr id="24" name="Text 22"/>
          <p:cNvSpPr/>
          <p:nvPr/>
        </p:nvSpPr>
        <p:spPr>
          <a:xfrm>
            <a:off x="548640" y="6126480"/>
            <a:ext cx="11064240" cy="457200"/>
          </a:xfrm>
          <a:prstGeom prst="rect">
            <a:avLst/>
          </a:prstGeom>
          <a:noFill/>
          <a:ln/>
        </p:spPr>
        <p:txBody>
          <a:bodyPr wrap="square" lIns="0" tIns="0" rIns="0" bIns="0" rtlCol="0" anchor="ctr"/>
          <a:lstStyle/>
          <a:p>
            <a:pPr indent="0" marL="0">
              <a:buNone/>
            </a:pPr>
            <a:r>
              <a:rPr lang="en-US" sz="1350" b="1" dirty="0">
                <a:solidFill>
                  <a:srgbClr val="890000"/>
                </a:solidFill>
                <a:latin typeface="Calibri" pitchFamily="34" charset="0"/>
                <a:ea typeface="Calibri" pitchFamily="34" charset="-122"/>
                <a:cs typeface="Calibri" pitchFamily="34" charset="-120"/>
              </a:rPr>
              <a:t>Never inflate or invent: trained interviewers probe every story from three angles, and a fabricated example collapses into a 1 plus a risk flag.</a:t>
            </a:r>
            <a:endParaRPr lang="en-US" sz="1350" dirty="0"/>
          </a:p>
        </p:txBody>
      </p:sp>
      <p:sp>
        <p:nvSpPr>
          <p:cNvPr id="25" name="Text 23"/>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The story bank: 8–10 stories before your first interview</a:t>
            </a:r>
            <a:endParaRPr lang="en-US" sz="3100" dirty="0"/>
          </a:p>
        </p:txBody>
      </p:sp>
      <p:sp>
        <p:nvSpPr>
          <p:cNvPr id="4" name="Text 2"/>
          <p:cNvSpPr/>
          <p:nvPr/>
        </p:nvSpPr>
        <p:spPr>
          <a:xfrm>
            <a:off x="548640" y="1463040"/>
            <a:ext cx="10972800" cy="2651760"/>
          </a:xfrm>
          <a:prstGeom prst="rect">
            <a:avLst/>
          </a:prstGeom>
          <a:noFill/>
          <a:ln/>
        </p:spPr>
        <p:txBody>
          <a:bodyPr wrap="square" lIns="0" tIns="0" rIns="0" bIns="0" rtlCol="0" anchor="ctr"/>
          <a:lstStyle/>
          <a:p>
            <a:pPr marL="342900" indent="-342900">
              <a:spcAft>
                <a:spcPts val="1200"/>
              </a:spcAft>
              <a:buSzPct val="100000"/>
              <a:buFont typeface="+mj-lt"/>
              <a:buAutoNum type="arabicPeriod" startAt="1"/>
            </a:pPr>
            <a:r>
              <a:rPr lang="en-US" sz="1500" dirty="0">
                <a:solidFill>
                  <a:srgbClr val="262626"/>
                </a:solidFill>
                <a:latin typeface="Calibri" pitchFamily="34" charset="0"/>
                <a:ea typeface="Calibri" pitchFamily="34" charset="-122"/>
                <a:cs typeface="Calibri" pitchFamily="34" charset="-120"/>
              </a:rPr>
              <a:t>Inventory your raw material — projects, conflicts, failures, launches, analyses, from work and the MBA</a:t>
            </a:r>
            <a:endParaRPr lang="en-US" sz="1500" dirty="0"/>
          </a:p>
          <a:p>
            <a:pPr marL="342900" indent="-342900">
              <a:spcAft>
                <a:spcPts val="1200"/>
              </a:spcAft>
              <a:buSzPct val="100000"/>
              <a:buFont typeface="+mj-lt"/>
              <a:buAutoNum type="arabicPeriod" startAt="1"/>
            </a:pPr>
            <a:r>
              <a:rPr lang="en-US" sz="1500" dirty="0">
                <a:solidFill>
                  <a:srgbClr val="262626"/>
                </a:solidFill>
                <a:latin typeface="Calibri" pitchFamily="34" charset="0"/>
                <a:ea typeface="Calibri" pitchFamily="34" charset="-122"/>
                <a:cs typeface="Calibri" pitchFamily="34" charset="-120"/>
              </a:rPr>
              <a:t>Pick 8–10 with a real result or a real lesson — include at least two failures or hard calls</a:t>
            </a:r>
            <a:endParaRPr lang="en-US" sz="1500" dirty="0"/>
          </a:p>
          <a:p>
            <a:pPr marL="342900" indent="-342900">
              <a:spcAft>
                <a:spcPts val="1200"/>
              </a:spcAft>
              <a:buSzPct val="100000"/>
              <a:buFont typeface="+mj-lt"/>
              <a:buAutoNum type="arabicPeriod" startAt="1"/>
            </a:pPr>
            <a:r>
              <a:rPr lang="en-US" sz="1500" dirty="0">
                <a:solidFill>
                  <a:srgbClr val="262626"/>
                </a:solidFill>
                <a:latin typeface="Calibri" pitchFamily="34" charset="0"/>
                <a:ea typeface="Calibri" pitchFamily="34" charset="-122"/>
                <a:cs typeface="Calibri" pitchFamily="34" charset="-120"/>
              </a:rPr>
              <a:t>Map each story to the 2–3 competencies it evidences; fill the gaps against your target role's map</a:t>
            </a:r>
            <a:endParaRPr lang="en-US" sz="1500" dirty="0"/>
          </a:p>
          <a:p>
            <a:pPr marL="342900" indent="-342900">
              <a:spcAft>
                <a:spcPts val="1200"/>
              </a:spcAft>
              <a:buSzPct val="100000"/>
              <a:buFont typeface="+mj-lt"/>
              <a:buAutoNum type="arabicPeriod" startAt="1"/>
            </a:pPr>
            <a:r>
              <a:rPr lang="en-US" sz="1500" dirty="0">
                <a:solidFill>
                  <a:srgbClr val="262626"/>
                </a:solidFill>
                <a:latin typeface="Calibri" pitchFamily="34" charset="0"/>
                <a:ea typeface="Calibri" pitchFamily="34" charset="-122"/>
                <a:cs typeface="Calibri" pitchFamily="34" charset="-120"/>
              </a:rPr>
              <a:t>Attach one true number to every story — revenue, hours, percent, headcount, deadline</a:t>
            </a:r>
            <a:endParaRPr lang="en-US" sz="1500" dirty="0"/>
          </a:p>
          <a:p>
            <a:pPr marL="342900" indent="-342900">
              <a:spcAft>
                <a:spcPts val="1200"/>
              </a:spcAft>
              <a:buSzPct val="100000"/>
              <a:buFont typeface="+mj-lt"/>
              <a:buAutoNum type="arabicPeriod" startAt="1"/>
            </a:pPr>
            <a:r>
              <a:rPr lang="en-US" sz="1500" dirty="0">
                <a:solidFill>
                  <a:srgbClr val="262626"/>
                </a:solidFill>
                <a:latin typeface="Calibri" pitchFamily="34" charset="0"/>
                <a:ea typeface="Calibri" pitchFamily="34" charset="-122"/>
                <a:cs typeface="Calibri" pitchFamily="34" charset="-120"/>
              </a:rPr>
              <a:t>Write the Reflection line for each: what you learned, where you've used it since</a:t>
            </a:r>
            <a:endParaRPr lang="en-US" sz="1500" dirty="0"/>
          </a:p>
        </p:txBody>
      </p:sp>
      <p:sp>
        <p:nvSpPr>
          <p:cNvPr id="5" name="Shape 3"/>
          <p:cNvSpPr/>
          <p:nvPr/>
        </p:nvSpPr>
        <p:spPr>
          <a:xfrm>
            <a:off x="548640" y="4343400"/>
            <a:ext cx="11091672" cy="1645920"/>
          </a:xfrm>
          <a:prstGeom prst="roundRect">
            <a:avLst>
              <a:gd name="adj" fmla="val 4444"/>
            </a:avLst>
          </a:prstGeom>
          <a:solidFill>
            <a:srgbClr val="F7F3F3"/>
          </a:solidFill>
          <a:ln w="9525">
            <a:solidFill>
              <a:srgbClr val="E2E6E6"/>
            </a:solidFill>
            <a:prstDash val="solid"/>
          </a:ln>
        </p:spPr>
      </p:sp>
      <p:sp>
        <p:nvSpPr>
          <p:cNvPr id="6" name="Text 4"/>
          <p:cNvSpPr/>
          <p:nvPr/>
        </p:nvSpPr>
        <p:spPr>
          <a:xfrm>
            <a:off x="777240" y="4498848"/>
            <a:ext cx="10607040" cy="1325880"/>
          </a:xfrm>
          <a:prstGeom prst="rect">
            <a:avLst/>
          </a:prstGeom>
          <a:noFill/>
          <a:ln/>
        </p:spPr>
        <p:txBody>
          <a:bodyPr wrap="square" lIns="0" tIns="0" rIns="0" bIns="0" rtlCol="0" anchor="ctr"/>
          <a:lstStyle/>
          <a:p>
            <a:pPr indent="0" marL="0">
              <a:buNone/>
            </a:pPr>
            <a:r>
              <a:rPr lang="en-US" sz="1450" b="1" dirty="0">
                <a:solidFill>
                  <a:srgbClr val="1A1A1A"/>
                </a:solidFill>
                <a:latin typeface="Calibri" pitchFamily="34" charset="0"/>
                <a:ea typeface="Calibri" pitchFamily="34" charset="-122"/>
                <a:cs typeface="Calibri" pitchFamily="34" charset="-120"/>
              </a:rPr>
              <a:t>The test of a finished bank: </a:t>
            </a:r>
            <a:pPr indent="0" marL="0">
              <a:buNone/>
            </a:pPr>
            <a:r>
              <a:rPr lang="en-US" sz="1450" dirty="0">
                <a:solidFill>
                  <a:srgbClr val="262626"/>
                </a:solidFill>
                <a:latin typeface="Calibri" pitchFamily="34" charset="0"/>
                <a:ea typeface="Calibri" pitchFamily="34" charset="-122"/>
                <a:cs typeface="Calibri" pitchFamily="34" charset="-120"/>
              </a:rPr>
              <a:t>for any competency on your target role's map, you can name which story you'd tell — and for your gatekeepers, you have two. A competency with no story is a question you can't answer, and you know it before the interviewer does.</a:t>
            </a:r>
            <a:endParaRPr lang="en-US" sz="1450" dirty="0"/>
          </a:p>
        </p:txBody>
      </p:sp>
      <p:sp>
        <p:nvSpPr>
          <p:cNvPr id="7" name="Text 5"/>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Hear the difference: the same question, a 2 and a 4</a:t>
            </a:r>
            <a:endParaRPr lang="en-US" sz="3100" dirty="0"/>
          </a:p>
        </p:txBody>
      </p:sp>
      <p:sp>
        <p:nvSpPr>
          <p:cNvPr id="4" name="Shape 2"/>
          <p:cNvSpPr/>
          <p:nvPr/>
        </p:nvSpPr>
        <p:spPr>
          <a:xfrm>
            <a:off x="548640" y="1371600"/>
            <a:ext cx="11091672" cy="960120"/>
          </a:xfrm>
          <a:prstGeom prst="roundRect">
            <a:avLst>
              <a:gd name="adj" fmla="val 7619"/>
            </a:avLst>
          </a:prstGeom>
          <a:solidFill>
            <a:srgbClr val="F7F3F3"/>
          </a:solidFill>
          <a:ln w="9525">
            <a:solidFill>
              <a:srgbClr val="E2E6E6"/>
            </a:solidFill>
            <a:prstDash val="solid"/>
          </a:ln>
        </p:spPr>
      </p:sp>
      <p:sp>
        <p:nvSpPr>
          <p:cNvPr id="5" name="Text 3"/>
          <p:cNvSpPr/>
          <p:nvPr/>
        </p:nvSpPr>
        <p:spPr>
          <a:xfrm>
            <a:off x="777240" y="1463040"/>
            <a:ext cx="10607040" cy="777240"/>
          </a:xfrm>
          <a:prstGeom prst="rect">
            <a:avLst/>
          </a:prstGeom>
          <a:noFill/>
          <a:ln/>
        </p:spPr>
        <p:txBody>
          <a:bodyPr wrap="square" lIns="0" tIns="0" rIns="0" bIns="0" rtlCol="0" anchor="ctr"/>
          <a:lstStyle/>
          <a:p>
            <a:pPr indent="0" marL="0">
              <a:buNone/>
            </a:pPr>
            <a:r>
              <a:rPr lang="en-US" sz="1450" b="1" dirty="0">
                <a:solidFill>
                  <a:srgbClr val="000000"/>
                </a:solidFill>
                <a:latin typeface="Calibri" pitchFamily="34" charset="0"/>
                <a:ea typeface="Calibri" pitchFamily="34" charset="-122"/>
                <a:cs typeface="Calibri" pitchFamily="34" charset="-120"/>
              </a:rPr>
              <a:t>Q (Drives Results): </a:t>
            </a:r>
            <a:pPr indent="0" marL="0">
              <a:buNone/>
            </a:pPr>
            <a:r>
              <a:rPr lang="en-US" sz="1450" dirty="0">
                <a:solidFill>
                  <a:srgbClr val="000000"/>
                </a:solidFill>
                <a:latin typeface="Calibri" pitchFamily="34" charset="0"/>
                <a:ea typeface="Calibri" pitchFamily="34" charset="-122"/>
                <a:cs typeface="Calibri" pitchFamily="34" charset="-120"/>
              </a:rPr>
              <a:t>“Tell me about a goal you hit despite a serious obstacle.”</a:t>
            </a:r>
            <a:endParaRPr lang="en-US" sz="1450" dirty="0"/>
          </a:p>
        </p:txBody>
      </p:sp>
      <p:sp>
        <p:nvSpPr>
          <p:cNvPr id="6" name="Shape 4"/>
          <p:cNvSpPr/>
          <p:nvPr/>
        </p:nvSpPr>
        <p:spPr>
          <a:xfrm>
            <a:off x="548640" y="2514600"/>
            <a:ext cx="5394960" cy="3383280"/>
          </a:xfrm>
          <a:prstGeom prst="roundRect">
            <a:avLst>
              <a:gd name="adj" fmla="val 2162"/>
            </a:avLst>
          </a:prstGeom>
          <a:solidFill>
            <a:srgbClr val="FBF3E8"/>
          </a:solidFill>
          <a:ln w="9525">
            <a:solidFill>
              <a:srgbClr val="E2E6E6"/>
            </a:solidFill>
            <a:prstDash val="solid"/>
          </a:ln>
        </p:spPr>
      </p:sp>
      <p:sp>
        <p:nvSpPr>
          <p:cNvPr id="7" name="Text 5"/>
          <p:cNvSpPr/>
          <p:nvPr/>
        </p:nvSpPr>
        <p:spPr>
          <a:xfrm>
            <a:off x="822960" y="2697480"/>
            <a:ext cx="4846320" cy="365760"/>
          </a:xfrm>
          <a:prstGeom prst="rect">
            <a:avLst/>
          </a:prstGeom>
          <a:noFill/>
          <a:ln/>
        </p:spPr>
        <p:txBody>
          <a:bodyPr wrap="square" lIns="0" tIns="0" rIns="0" bIns="0" rtlCol="0" anchor="ctr"/>
          <a:lstStyle/>
          <a:p>
            <a:pPr indent="0" marL="0">
              <a:buNone/>
            </a:pPr>
            <a:r>
              <a:rPr lang="en-US" sz="1600" b="1" dirty="0">
                <a:solidFill>
                  <a:srgbClr val="854F0B"/>
                </a:solidFill>
                <a:latin typeface="Cambria" pitchFamily="34" charset="0"/>
                <a:ea typeface="Cambria" pitchFamily="34" charset="-122"/>
                <a:cs typeface="Cambria" pitchFamily="34" charset="-120"/>
              </a:rPr>
              <a:t>Scores a 2</a:t>
            </a:r>
            <a:endParaRPr lang="en-US" sz="1600" dirty="0"/>
          </a:p>
        </p:txBody>
      </p:sp>
      <p:sp>
        <p:nvSpPr>
          <p:cNvPr id="8" name="Text 6"/>
          <p:cNvSpPr/>
          <p:nvPr/>
        </p:nvSpPr>
        <p:spPr>
          <a:xfrm>
            <a:off x="822960" y="3154680"/>
            <a:ext cx="4846320" cy="1371600"/>
          </a:xfrm>
          <a:prstGeom prst="rect">
            <a:avLst/>
          </a:prstGeom>
          <a:noFill/>
          <a:ln/>
        </p:spPr>
        <p:txBody>
          <a:bodyPr wrap="square" lIns="0" tIns="0" rIns="0" bIns="0" rtlCol="0" anchor="ctr"/>
          <a:lstStyle/>
          <a:p>
            <a:pPr indent="0" marL="0">
              <a:buNone/>
            </a:pPr>
            <a:r>
              <a:rPr lang="en-US" sz="1350" i="1" dirty="0">
                <a:solidFill>
                  <a:srgbClr val="262626"/>
                </a:solidFill>
                <a:latin typeface="Calibri" pitchFamily="34" charset="0"/>
                <a:ea typeface="Calibri" pitchFamily="34" charset="-122"/>
                <a:cs typeface="Calibri" pitchFamily="34" charset="-120"/>
              </a:rPr>
              <a:t>“I'm very results-oriented — our team beat its targets consistently, and my managers have always seen me as someone who gets things done.”</a:t>
            </a:r>
            <a:endParaRPr lang="en-US" sz="1350" dirty="0"/>
          </a:p>
        </p:txBody>
      </p:sp>
      <p:sp>
        <p:nvSpPr>
          <p:cNvPr id="9" name="Text 7"/>
          <p:cNvSpPr/>
          <p:nvPr/>
        </p:nvSpPr>
        <p:spPr>
          <a:xfrm>
            <a:off x="822960" y="4892040"/>
            <a:ext cx="4846320" cy="822960"/>
          </a:xfrm>
          <a:prstGeom prst="rect">
            <a:avLst/>
          </a:prstGeom>
          <a:noFill/>
          <a:ln/>
        </p:spPr>
        <p:txBody>
          <a:bodyPr wrap="square" lIns="0" tIns="0" rIns="0" bIns="0" rtlCol="0" anchor="ctr"/>
          <a:lstStyle/>
          <a:p>
            <a:pPr indent="0" marL="0">
              <a:buNone/>
            </a:pPr>
            <a:r>
              <a:rPr lang="en-US" sz="1250" dirty="0">
                <a:solidFill>
                  <a:srgbClr val="6B6B6B"/>
                </a:solidFill>
                <a:latin typeface="Calibri" pitchFamily="34" charset="0"/>
                <a:ea typeface="Calibri" pitchFamily="34" charset="-122"/>
                <a:cs typeface="Calibri" pitchFamily="34" charset="-120"/>
              </a:rPr>
              <a:t>No example. No “I.” No number. Real, probably true — and unscoreable.</a:t>
            </a:r>
            <a:endParaRPr lang="en-US" sz="1250" dirty="0"/>
          </a:p>
        </p:txBody>
      </p:sp>
      <p:sp>
        <p:nvSpPr>
          <p:cNvPr id="10" name="Shape 8"/>
          <p:cNvSpPr/>
          <p:nvPr/>
        </p:nvSpPr>
        <p:spPr>
          <a:xfrm>
            <a:off x="6263640" y="2514600"/>
            <a:ext cx="5394960" cy="3383280"/>
          </a:xfrm>
          <a:prstGeom prst="roundRect">
            <a:avLst>
              <a:gd name="adj" fmla="val 2162"/>
            </a:avLst>
          </a:prstGeom>
          <a:solidFill>
            <a:srgbClr val="EDF3E6"/>
          </a:solidFill>
          <a:ln w="9525">
            <a:solidFill>
              <a:srgbClr val="E2E6E6"/>
            </a:solidFill>
            <a:prstDash val="solid"/>
          </a:ln>
        </p:spPr>
      </p:sp>
      <p:sp>
        <p:nvSpPr>
          <p:cNvPr id="11" name="Text 9"/>
          <p:cNvSpPr/>
          <p:nvPr/>
        </p:nvSpPr>
        <p:spPr>
          <a:xfrm>
            <a:off x="6537960" y="2697480"/>
            <a:ext cx="4846320" cy="365760"/>
          </a:xfrm>
          <a:prstGeom prst="rect">
            <a:avLst/>
          </a:prstGeom>
          <a:noFill/>
          <a:ln/>
        </p:spPr>
        <p:txBody>
          <a:bodyPr wrap="square" lIns="0" tIns="0" rIns="0" bIns="0" rtlCol="0" anchor="ctr"/>
          <a:lstStyle/>
          <a:p>
            <a:pPr indent="0" marL="0">
              <a:buNone/>
            </a:pPr>
            <a:r>
              <a:rPr lang="en-US" sz="1600" b="1" dirty="0">
                <a:solidFill>
                  <a:srgbClr val="3B6D11"/>
                </a:solidFill>
                <a:latin typeface="Cambria" pitchFamily="34" charset="0"/>
                <a:ea typeface="Cambria" pitchFamily="34" charset="-122"/>
                <a:cs typeface="Cambria" pitchFamily="34" charset="-120"/>
              </a:rPr>
              <a:t>Scores a 4</a:t>
            </a:r>
            <a:endParaRPr lang="en-US" sz="1600" dirty="0"/>
          </a:p>
        </p:txBody>
      </p:sp>
      <p:sp>
        <p:nvSpPr>
          <p:cNvPr id="12" name="Text 10"/>
          <p:cNvSpPr/>
          <p:nvPr/>
        </p:nvSpPr>
        <p:spPr>
          <a:xfrm>
            <a:off x="6537960" y="3154680"/>
            <a:ext cx="4846320" cy="1645920"/>
          </a:xfrm>
          <a:prstGeom prst="rect">
            <a:avLst/>
          </a:prstGeom>
          <a:noFill/>
          <a:ln/>
        </p:spPr>
        <p:txBody>
          <a:bodyPr wrap="square" lIns="0" tIns="0" rIns="0" bIns="0" rtlCol="0" anchor="ctr"/>
          <a:lstStyle/>
          <a:p>
            <a:pPr indent="0" marL="0">
              <a:buNone/>
            </a:pPr>
            <a:r>
              <a:rPr lang="en-US" sz="1350" i="1" dirty="0">
                <a:solidFill>
                  <a:srgbClr val="262626"/>
                </a:solidFill>
                <a:latin typeface="Calibri" pitchFamily="34" charset="0"/>
                <a:ea typeface="Calibri" pitchFamily="34" charset="-122"/>
                <a:cs typeface="Calibri" pitchFamily="34" charset="-120"/>
              </a:rPr>
              <a:t>“Q3, our biggest client cut scope 40% mid-quarter. I rebuilt the plan in a week — cut two features, renegotiated the milestone, and personally took the client calls. We landed 96% of the original target, and I've reused that triage method twice since.”</a:t>
            </a:r>
            <a:endParaRPr lang="en-US" sz="1350" dirty="0"/>
          </a:p>
        </p:txBody>
      </p:sp>
      <p:sp>
        <p:nvSpPr>
          <p:cNvPr id="13" name="Text 11"/>
          <p:cNvSpPr/>
          <p:nvPr/>
        </p:nvSpPr>
        <p:spPr>
          <a:xfrm>
            <a:off x="6537960" y="4892040"/>
            <a:ext cx="4846320" cy="822960"/>
          </a:xfrm>
          <a:prstGeom prst="rect">
            <a:avLst/>
          </a:prstGeom>
          <a:noFill/>
          <a:ln/>
        </p:spPr>
        <p:txBody>
          <a:bodyPr wrap="square" lIns="0" tIns="0" rIns="0" bIns="0" rtlCol="0" anchor="ctr"/>
          <a:lstStyle/>
          <a:p>
            <a:pPr indent="0" marL="0">
              <a:buNone/>
            </a:pPr>
            <a:r>
              <a:rPr lang="en-US" sz="1250" dirty="0">
                <a:solidFill>
                  <a:srgbClr val="6B6B6B"/>
                </a:solidFill>
                <a:latin typeface="Calibri" pitchFamily="34" charset="0"/>
                <a:ea typeface="Calibri" pitchFamily="34" charset="-122"/>
                <a:cs typeface="Calibri" pitchFamily="34" charset="-120"/>
              </a:rPr>
              <a:t>Obstacle, personal actions, number, method reused. Every beat scoreable.</a:t>
            </a:r>
            <a:endParaRPr lang="en-US" sz="1250" dirty="0"/>
          </a:p>
        </p:txBody>
      </p:sp>
      <p:sp>
        <p:nvSpPr>
          <p:cNvPr id="14" name="Text 12"/>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09728"/>
            <a:ext cx="10058400" cy="274320"/>
          </a:xfrm>
          <a:prstGeom prst="rect">
            <a:avLst/>
          </a:prstGeom>
          <a:noFill/>
          <a:ln/>
        </p:spPr>
        <p:txBody>
          <a:bodyPr wrap="square" lIns="0" tIns="0" rIns="0" bIns="0" rtlCol="0" anchor="ctr"/>
          <a:lstStyle/>
          <a:p>
            <a:pPr indent="0" marL="0">
              <a:buNone/>
            </a:pPr>
            <a:r>
              <a:rPr lang="en-US" sz="1000" b="1" spc="200" kern="0" dirty="0">
                <a:solidFill>
                  <a:srgbClr val="CC0000"/>
                </a:solidFill>
                <a:latin typeface="Calibri" pitchFamily="34" charset="0"/>
                <a:ea typeface="Calibri" pitchFamily="34" charset="-122"/>
                <a:cs typeface="Calibri" pitchFamily="34" charset="-120"/>
              </a:rPr>
              <a:t>FULL-TIME MBA PROGRAM · DAVID ECCLES SCHOOL OF BUSINESS</a:t>
            </a:r>
            <a:endParaRPr lang="en-US" sz="1000" dirty="0"/>
          </a:p>
        </p:txBody>
      </p:sp>
      <p:sp>
        <p:nvSpPr>
          <p:cNvPr id="3" name="Text 1"/>
          <p:cNvSpPr/>
          <p:nvPr/>
        </p:nvSpPr>
        <p:spPr>
          <a:xfrm>
            <a:off x="548640" y="320040"/>
            <a:ext cx="11091672" cy="777240"/>
          </a:xfrm>
          <a:prstGeom prst="rect">
            <a:avLst/>
          </a:prstGeom>
          <a:noFill/>
          <a:ln/>
        </p:spPr>
        <p:txBody>
          <a:bodyPr wrap="square" lIns="0" tIns="0" rIns="0" bIns="0" rtlCol="0" anchor="ctr"/>
          <a:lstStyle/>
          <a:p>
            <a:pPr indent="0" marL="0">
              <a:buNone/>
            </a:pPr>
            <a:r>
              <a:rPr lang="en-US" sz="3100" b="1" dirty="0">
                <a:solidFill>
                  <a:srgbClr val="1A1A1A"/>
                </a:solidFill>
                <a:latin typeface="Cambria" pitchFamily="34" charset="0"/>
                <a:ea typeface="Cambria" pitchFamily="34" charset="-122"/>
                <a:cs typeface="Cambria" pitchFamily="34" charset="-120"/>
              </a:rPr>
              <a:t>Your practice system — all free, all live now</a:t>
            </a:r>
            <a:endParaRPr lang="en-US" sz="3100" dirty="0"/>
          </a:p>
        </p:txBody>
      </p:sp>
      <p:sp>
        <p:nvSpPr>
          <p:cNvPr id="4" name="Shape 2"/>
          <p:cNvSpPr/>
          <p:nvPr/>
        </p:nvSpPr>
        <p:spPr>
          <a:xfrm>
            <a:off x="548640" y="1508760"/>
            <a:ext cx="2615184" cy="3017520"/>
          </a:xfrm>
          <a:prstGeom prst="roundRect">
            <a:avLst>
              <a:gd name="adj" fmla="val 2797"/>
            </a:avLst>
          </a:prstGeom>
          <a:solidFill>
            <a:srgbClr val="FFFFFF"/>
          </a:solidFill>
          <a:ln w="9525">
            <a:solidFill>
              <a:srgbClr val="E2E6E6"/>
            </a:solidFill>
            <a:prstDash val="solid"/>
          </a:ln>
        </p:spPr>
      </p:sp>
      <p:sp>
        <p:nvSpPr>
          <p:cNvPr id="5" name="Text 3"/>
          <p:cNvSpPr/>
          <p:nvPr/>
        </p:nvSpPr>
        <p:spPr>
          <a:xfrm>
            <a:off x="731520" y="1691640"/>
            <a:ext cx="2249424" cy="685800"/>
          </a:xfrm>
          <a:prstGeom prst="rect">
            <a:avLst/>
          </a:prstGeom>
          <a:noFill/>
          <a:ln/>
        </p:spPr>
        <p:txBody>
          <a:bodyPr wrap="square" lIns="0" tIns="0" rIns="0" bIns="0" rtlCol="0" anchor="ctr"/>
          <a:lstStyle/>
          <a:p>
            <a:pPr indent="0" marL="0">
              <a:buNone/>
            </a:pPr>
            <a:r>
              <a:rPr lang="en-US" sz="1400" b="1" dirty="0">
                <a:solidFill>
                  <a:srgbClr val="890000"/>
                </a:solidFill>
                <a:latin typeface="Cambria" pitchFamily="34" charset="0"/>
                <a:ea typeface="Cambria" pitchFamily="34" charset="-122"/>
                <a:cs typeface="Cambria" pitchFamily="34" charset="-120"/>
              </a:rPr>
              <a:t>Retired question bank</a:t>
            </a:r>
            <a:endParaRPr lang="en-US" sz="1400" dirty="0"/>
          </a:p>
        </p:txBody>
      </p:sp>
      <p:sp>
        <p:nvSpPr>
          <p:cNvPr id="6" name="Text 4"/>
          <p:cNvSpPr/>
          <p:nvPr/>
        </p:nvSpPr>
        <p:spPr>
          <a:xfrm>
            <a:off x="731520" y="2468880"/>
            <a:ext cx="2249424" cy="192024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120 real questions + 20 role screens — filter by role, start with your gates.</a:t>
            </a:r>
            <a:endParaRPr lang="en-US" sz="1150" dirty="0"/>
          </a:p>
        </p:txBody>
      </p:sp>
      <p:sp>
        <p:nvSpPr>
          <p:cNvPr id="7" name="Shape 5"/>
          <p:cNvSpPr/>
          <p:nvPr/>
        </p:nvSpPr>
        <p:spPr>
          <a:xfrm>
            <a:off x="3419856" y="1508760"/>
            <a:ext cx="2615184" cy="3017520"/>
          </a:xfrm>
          <a:prstGeom prst="roundRect">
            <a:avLst>
              <a:gd name="adj" fmla="val 2797"/>
            </a:avLst>
          </a:prstGeom>
          <a:solidFill>
            <a:srgbClr val="FFFFFF"/>
          </a:solidFill>
          <a:ln w="9525">
            <a:solidFill>
              <a:srgbClr val="E2E6E6"/>
            </a:solidFill>
            <a:prstDash val="solid"/>
          </a:ln>
        </p:spPr>
      </p:sp>
      <p:sp>
        <p:nvSpPr>
          <p:cNvPr id="8" name="Text 6"/>
          <p:cNvSpPr/>
          <p:nvPr/>
        </p:nvSpPr>
        <p:spPr>
          <a:xfrm>
            <a:off x="3602736" y="1691640"/>
            <a:ext cx="2249424" cy="685800"/>
          </a:xfrm>
          <a:prstGeom prst="rect">
            <a:avLst/>
          </a:prstGeom>
          <a:noFill/>
          <a:ln/>
        </p:spPr>
        <p:txBody>
          <a:bodyPr wrap="square" lIns="0" tIns="0" rIns="0" bIns="0" rtlCol="0" anchor="ctr"/>
          <a:lstStyle/>
          <a:p>
            <a:pPr indent="0" marL="0">
              <a:buNone/>
            </a:pPr>
            <a:r>
              <a:rPr lang="en-US" sz="1400" b="1" dirty="0">
                <a:solidFill>
                  <a:srgbClr val="890000"/>
                </a:solidFill>
                <a:latin typeface="Cambria" pitchFamily="34" charset="0"/>
                <a:ea typeface="Cambria" pitchFamily="34" charset="-122"/>
                <a:cs typeface="Cambria" pitchFamily="34" charset="-120"/>
              </a:rPr>
              <a:t>AI coach, per question</a:t>
            </a:r>
            <a:endParaRPr lang="en-US" sz="1400" dirty="0"/>
          </a:p>
        </p:txBody>
      </p:sp>
      <p:sp>
        <p:nvSpPr>
          <p:cNvPr id="9" name="Text 7"/>
          <p:cNvSpPr/>
          <p:nvPr/>
        </p:nvSpPr>
        <p:spPr>
          <a:xfrm>
            <a:off x="3602736" y="2468880"/>
            <a:ext cx="2249424" cy="192024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One click: the AI interviews you, probes, scores on the exact rubric, names the one upgrade.</a:t>
            </a:r>
            <a:endParaRPr lang="en-US" sz="1150" dirty="0"/>
          </a:p>
        </p:txBody>
      </p:sp>
      <p:sp>
        <p:nvSpPr>
          <p:cNvPr id="10" name="Shape 8"/>
          <p:cNvSpPr/>
          <p:nvPr/>
        </p:nvSpPr>
        <p:spPr>
          <a:xfrm>
            <a:off x="6291072" y="1508760"/>
            <a:ext cx="2615184" cy="3017520"/>
          </a:xfrm>
          <a:prstGeom prst="roundRect">
            <a:avLst>
              <a:gd name="adj" fmla="val 2797"/>
            </a:avLst>
          </a:prstGeom>
          <a:solidFill>
            <a:srgbClr val="F1F5EC"/>
          </a:solidFill>
          <a:ln w="9525">
            <a:solidFill>
              <a:srgbClr val="E2E6E6"/>
            </a:solidFill>
            <a:prstDash val="solid"/>
          </a:ln>
        </p:spPr>
      </p:sp>
      <p:sp>
        <p:nvSpPr>
          <p:cNvPr id="11" name="Text 9"/>
          <p:cNvSpPr/>
          <p:nvPr/>
        </p:nvSpPr>
        <p:spPr>
          <a:xfrm>
            <a:off x="6473952" y="1691640"/>
            <a:ext cx="2249424" cy="685800"/>
          </a:xfrm>
          <a:prstGeom prst="rect">
            <a:avLst/>
          </a:prstGeom>
          <a:noFill/>
          <a:ln/>
        </p:spPr>
        <p:txBody>
          <a:bodyPr wrap="square" lIns="0" tIns="0" rIns="0" bIns="0" rtlCol="0" anchor="ctr"/>
          <a:lstStyle/>
          <a:p>
            <a:pPr indent="0" marL="0">
              <a:buNone/>
            </a:pPr>
            <a:r>
              <a:rPr lang="en-US" sz="1400" b="1" dirty="0">
                <a:solidFill>
                  <a:srgbClr val="3B6D11"/>
                </a:solidFill>
                <a:latin typeface="Cambria" pitchFamily="34" charset="0"/>
                <a:ea typeface="Cambria" pitchFamily="34" charset="-122"/>
                <a:cs typeface="Cambria" pitchFamily="34" charset="-120"/>
              </a:rPr>
              <a:t>Mock Interview Lifecycle</a:t>
            </a:r>
            <a:endParaRPr lang="en-US" sz="1400" dirty="0"/>
          </a:p>
        </p:txBody>
      </p:sp>
      <p:sp>
        <p:nvSpPr>
          <p:cNvPr id="12" name="Text 10"/>
          <p:cNvSpPr/>
          <p:nvPr/>
        </p:nvSpPr>
        <p:spPr>
          <a:xfrm>
            <a:off x="6473952" y="2468880"/>
            <a:ext cx="2249424" cy="192024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All four stages, spoken answers auto-transcribed, one coaching prompt per stage, gates and thresholds tracked like a real scorecard.</a:t>
            </a:r>
            <a:endParaRPr lang="en-US" sz="1150" dirty="0"/>
          </a:p>
        </p:txBody>
      </p:sp>
      <p:sp>
        <p:nvSpPr>
          <p:cNvPr id="13" name="Shape 11"/>
          <p:cNvSpPr/>
          <p:nvPr/>
        </p:nvSpPr>
        <p:spPr>
          <a:xfrm>
            <a:off x="9162288" y="1508760"/>
            <a:ext cx="2615184" cy="3017520"/>
          </a:xfrm>
          <a:prstGeom prst="roundRect">
            <a:avLst>
              <a:gd name="adj" fmla="val 2797"/>
            </a:avLst>
          </a:prstGeom>
          <a:solidFill>
            <a:srgbClr val="FFFFFF"/>
          </a:solidFill>
          <a:ln w="9525">
            <a:solidFill>
              <a:srgbClr val="E2E6E6"/>
            </a:solidFill>
            <a:prstDash val="solid"/>
          </a:ln>
        </p:spPr>
      </p:sp>
      <p:sp>
        <p:nvSpPr>
          <p:cNvPr id="14" name="Text 12"/>
          <p:cNvSpPr/>
          <p:nvPr/>
        </p:nvSpPr>
        <p:spPr>
          <a:xfrm>
            <a:off x="9345168" y="1691640"/>
            <a:ext cx="2249424" cy="685800"/>
          </a:xfrm>
          <a:prstGeom prst="rect">
            <a:avLst/>
          </a:prstGeom>
          <a:noFill/>
          <a:ln/>
        </p:spPr>
        <p:txBody>
          <a:bodyPr wrap="square" lIns="0" tIns="0" rIns="0" bIns="0" rtlCol="0" anchor="ctr"/>
          <a:lstStyle/>
          <a:p>
            <a:pPr indent="0" marL="0">
              <a:buNone/>
            </a:pPr>
            <a:r>
              <a:rPr lang="en-US" sz="1400" b="1" dirty="0">
                <a:solidFill>
                  <a:srgbClr val="890000"/>
                </a:solidFill>
                <a:latin typeface="Cambria" pitchFamily="34" charset="0"/>
                <a:ea typeface="Cambria" pitchFamily="34" charset="-122"/>
                <a:cs typeface="Cambria" pitchFamily="34" charset="-120"/>
              </a:rPr>
              <a:t>Peer mocks</a:t>
            </a:r>
            <a:endParaRPr lang="en-US" sz="1400" dirty="0"/>
          </a:p>
        </p:txBody>
      </p:sp>
      <p:sp>
        <p:nvSpPr>
          <p:cNvPr id="15" name="Text 13"/>
          <p:cNvSpPr/>
          <p:nvPr/>
        </p:nvSpPr>
        <p:spPr>
          <a:xfrm>
            <a:off x="9345168" y="2468880"/>
            <a:ext cx="2249424" cy="1920240"/>
          </a:xfrm>
          <a:prstGeom prst="rect">
            <a:avLst/>
          </a:prstGeom>
          <a:noFill/>
          <a:ln/>
        </p:spPr>
        <p:txBody>
          <a:bodyPr wrap="square" lIns="0" tIns="0" rIns="0" bIns="0" rtlCol="0" anchor="ctr"/>
          <a:lstStyle/>
          <a:p>
            <a:pPr indent="0" marL="0">
              <a:buNone/>
            </a:pPr>
            <a:r>
              <a:rPr lang="en-US" sz="1150" dirty="0">
                <a:solidFill>
                  <a:srgbClr val="262626"/>
                </a:solidFill>
                <a:latin typeface="Calibri" pitchFamily="34" charset="0"/>
                <a:ea typeface="Calibri" pitchFamily="34" charset="-122"/>
                <a:cs typeface="Calibri" pitchFamily="34" charset="-120"/>
              </a:rPr>
              <a:t>Full stages with a classmate on the rubric — probing practice for one, eye contact for the other. Swap.</a:t>
            </a:r>
            <a:endParaRPr lang="en-US" sz="1150" dirty="0"/>
          </a:p>
        </p:txBody>
      </p:sp>
      <p:sp>
        <p:nvSpPr>
          <p:cNvPr id="16" name="Shape 14"/>
          <p:cNvSpPr/>
          <p:nvPr/>
        </p:nvSpPr>
        <p:spPr>
          <a:xfrm>
            <a:off x="548640" y="4846320"/>
            <a:ext cx="11091672" cy="1234440"/>
          </a:xfrm>
          <a:prstGeom prst="roundRect">
            <a:avLst>
              <a:gd name="adj" fmla="val 5926"/>
            </a:avLst>
          </a:prstGeom>
          <a:solidFill>
            <a:srgbClr val="F7F3F3"/>
          </a:solidFill>
          <a:ln w="9525">
            <a:solidFill>
              <a:srgbClr val="E2E6E6"/>
            </a:solidFill>
            <a:prstDash val="solid"/>
          </a:ln>
        </p:spPr>
      </p:sp>
      <p:sp>
        <p:nvSpPr>
          <p:cNvPr id="17" name="Text 15"/>
          <p:cNvSpPr/>
          <p:nvPr/>
        </p:nvSpPr>
        <p:spPr>
          <a:xfrm>
            <a:off x="777240" y="4983480"/>
            <a:ext cx="10607040" cy="960120"/>
          </a:xfrm>
          <a:prstGeom prst="rect">
            <a:avLst/>
          </a:prstGeom>
          <a:noFill/>
          <a:ln/>
        </p:spPr>
        <p:txBody>
          <a:bodyPr wrap="square" lIns="0" tIns="0" rIns="0" bIns="0" rtlCol="0" anchor="ctr"/>
          <a:lstStyle/>
          <a:p>
            <a:pPr indent="0" marL="0">
              <a:buNone/>
            </a:pPr>
            <a:r>
              <a:rPr lang="en-US" sz="1350" b="1" dirty="0">
                <a:solidFill>
                  <a:srgbClr val="1A1A1A"/>
                </a:solidFill>
                <a:latin typeface="Calibri" pitchFamily="34" charset="0"/>
                <a:ea typeface="Calibri" pitchFamily="34" charset="-122"/>
                <a:cs typeface="Calibri" pitchFamily="34" charset="-120"/>
              </a:rPr>
              <a:t>The practice rules: </a:t>
            </a:r>
            <a:pPr indent="0" marL="0">
              <a:buNone/>
            </a:pPr>
            <a:r>
              <a:rPr lang="en-US" sz="1350" dirty="0">
                <a:solidFill>
                  <a:srgbClr val="262626"/>
                </a:solidFill>
                <a:latin typeface="Calibri" pitchFamily="34" charset="0"/>
                <a:ea typeface="Calibri" pitchFamily="34" charset="-122"/>
                <a:cs typeface="Calibri" pitchFamily="34" charset="-120"/>
              </a:rPr>
              <a:t>out loud, never in your head · score yourself before reading the AI's score — the gap is your homework · re-run the same question after coaching. One question practiced to a 4 beats five practiced to a 2. Bring your scores to your career coach.</a:t>
            </a:r>
            <a:endParaRPr lang="en-US" sz="1350" dirty="0"/>
          </a:p>
        </p:txBody>
      </p:sp>
      <p:sp>
        <p:nvSpPr>
          <p:cNvPr id="18" name="Text 16"/>
          <p:cNvSpPr/>
          <p:nvPr/>
        </p:nvSpPr>
        <p:spPr>
          <a:xfrm>
            <a:off x="548640" y="6473952"/>
            <a:ext cx="11091672" cy="274320"/>
          </a:xfrm>
          <a:prstGeom prst="rect">
            <a:avLst/>
          </a:prstGeom>
          <a:noFill/>
          <a:ln/>
        </p:spPr>
        <p:txBody>
          <a:bodyPr wrap="square" lIns="0" tIns="0" rIns="0" bIns="0" rtlCol="0" anchor="ctr"/>
          <a:lstStyle/>
          <a:p>
            <a:pPr indent="0" marL="0">
              <a:buNone/>
            </a:pPr>
            <a:r>
              <a:rPr lang="en-US" sz="900" dirty="0">
                <a:solidFill>
                  <a:srgbClr val="6B6B6B"/>
                </a:solidFill>
                <a:latin typeface="Calibri" pitchFamily="34" charset="0"/>
                <a:ea typeface="Calibri" pitchFamily="34" charset="-122"/>
                <a:cs typeface="Calibri" pitchFamily="34" charset="-120"/>
              </a:rPr>
              <a:t>Prepare Evidence, Not Answers · Eccles MBA Interview Prep · 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2026-07-10T19:28:07Z</dcterms:created>
  <dcterms:modified xsi:type="dcterms:W3CDTF">2026-07-10T19:28:07Z</dcterms:modified>
</cp:coreProperties>
</file>